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89" r:id="rId3"/>
    <p:sldId id="388" r:id="rId4"/>
    <p:sldId id="313" r:id="rId5"/>
    <p:sldId id="404" r:id="rId6"/>
    <p:sldId id="412" r:id="rId7"/>
    <p:sldId id="413" r:id="rId8"/>
    <p:sldId id="410" r:id="rId9"/>
    <p:sldId id="416" r:id="rId10"/>
    <p:sldId id="409" r:id="rId11"/>
    <p:sldId id="417" r:id="rId12"/>
    <p:sldId id="406" r:id="rId13"/>
    <p:sldId id="407" r:id="rId14"/>
    <p:sldId id="405" r:id="rId15"/>
    <p:sldId id="257" r:id="rId16"/>
    <p:sldId id="331" r:id="rId17"/>
    <p:sldId id="375" r:id="rId18"/>
    <p:sldId id="377" r:id="rId19"/>
    <p:sldId id="376" r:id="rId20"/>
    <p:sldId id="374" r:id="rId21"/>
    <p:sldId id="300" r:id="rId22"/>
    <p:sldId id="381" r:id="rId23"/>
    <p:sldId id="369" r:id="rId24"/>
    <p:sldId id="370" r:id="rId25"/>
    <p:sldId id="371" r:id="rId26"/>
    <p:sldId id="372" r:id="rId27"/>
    <p:sldId id="378" r:id="rId28"/>
    <p:sldId id="315" r:id="rId2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5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81"/>
    <p:restoredTop sz="94666"/>
  </p:normalViewPr>
  <p:slideViewPr>
    <p:cSldViewPr snapToGrid="0">
      <p:cViewPr>
        <p:scale>
          <a:sx n="159" d="100"/>
          <a:sy n="159" d="100"/>
        </p:scale>
        <p:origin x="976" y="280"/>
      </p:cViewPr>
      <p:guideLst>
        <p:guide orient="horz" pos="15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44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" charset="0"/>
                <a:ea typeface="ＭＳ Ｐゴシック" pitchFamily="-1" charset="-128"/>
                <a:cs typeface="ＭＳ Ｐゴシック" pitchFamily="-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" charset="0"/>
                <a:ea typeface="ＭＳ Ｐゴシック" pitchFamily="-1" charset="-128"/>
                <a:cs typeface="ＭＳ Ｐゴシック" pitchFamily="-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" charset="0"/>
                <a:ea typeface="ＭＳ Ｐゴシック" pitchFamily="-1" charset="-128"/>
                <a:cs typeface="ＭＳ Ｐゴシック" pitchFamily="-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8482395-5AA2-894E-98D8-DF5D894CA2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42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" charset="0"/>
                <a:ea typeface="ＭＳ Ｐゴシック" pitchFamily="-1" charset="-128"/>
                <a:cs typeface="ＭＳ Ｐゴシック" pitchFamily="-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" charset="0"/>
                <a:ea typeface="ＭＳ Ｐゴシック" pitchFamily="-1" charset="-128"/>
                <a:cs typeface="ＭＳ Ｐゴシック" pitchFamily="-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" charset="0"/>
                <a:ea typeface="ＭＳ Ｐゴシック" pitchFamily="-1" charset="-128"/>
                <a:cs typeface="ＭＳ Ｐゴシック" pitchFamily="-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5C00CC2-608C-A044-80A9-D14FFE0286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479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ABF506F-9E6F-4248-9FE9-430F2D05D812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C00CC2-608C-A044-80A9-D14FFE02862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04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C00CC2-608C-A044-80A9-D14FFE02862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39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C00CC2-608C-A044-80A9-D14FFE02862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07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C00CC2-608C-A044-80A9-D14FFE02862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62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C00CC2-608C-A044-80A9-D14FFE02862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47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C00CC2-608C-A044-80A9-D14FFE02862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7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C00CC2-608C-A044-80A9-D14FFE02862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76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C00CC2-608C-A044-80A9-D14FFE02862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56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FBD8FF1-0C95-F44D-B351-450E39F87F81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658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C00CC2-608C-A044-80A9-D14FFE02862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3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C00CC2-608C-A044-80A9-D14FFE02862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79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C00CC2-608C-A044-80A9-D14FFE02862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6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61D0FD-AEFC-0144-A3AD-D1B50040DB69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9577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2B3F18-F556-F14D-B00E-73BE7268EA45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9598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76200"/>
            <a:ext cx="196215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73405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D83D8C-9847-5B44-AFE8-478BF09BA05D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76713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39F1C4-7C14-2245-B133-4FC46667E452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17748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DD191A-989C-B143-BEED-A97C79681784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587994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A275D-6CAE-0A4F-94C1-14884D48987B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072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D2BB55-DE17-9548-93AF-8870B50C8792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1596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9153B0-39F0-254E-8040-70B38B0C970B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33550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756A54-3A45-354E-A002-2D2FDD1AA316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462024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D908A5-BAD1-894A-998C-F2CB1C51A8B9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86390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E321F-6760-164D-97FD-CF51441FF15C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837317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-1" charset="0"/>
                <a:ea typeface="ＭＳ Ｐゴシック" pitchFamily="-1" charset="-128"/>
                <a:cs typeface="ＭＳ Ｐゴシック" pitchFamily="-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-1" charset="0"/>
                <a:ea typeface="ＭＳ Ｐゴシック" pitchFamily="-1" charset="-128"/>
                <a:cs typeface="ＭＳ Ｐゴシック" pitchFamily="-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553200"/>
            <a:ext cx="685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fld id="{136E90B3-4318-9841-A6CD-847CA1CC9ACA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-1" charset="0"/>
          <a:ea typeface="ＭＳ Ｐゴシック" pitchFamily="-1" charset="-128"/>
          <a:cs typeface="ＭＳ Ｐゴシック" pitchFamily="-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9c4c3SwtS8" TargetMode="External"/><Relationship Id="rId2" Type="http://schemas.openxmlformats.org/officeDocument/2006/relationships/hyperlink" Target="https://www.youtube.com/watch?v=TEk5filRg7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en.wikipedia.org/wiki/Euler's_formula" TargetMode="External"/><Relationship Id="rId4" Type="http://schemas.openxmlformats.org/officeDocument/2006/relationships/hyperlink" Target="https://en.wikipedia.org/wiki/Fourier_analysi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asor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LM317 Automation #1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Week 8a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BB7DA-A484-9645-ABBE-FE7872E3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LM317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1304-406F-554B-9F9D-82709C35F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7223"/>
            <a:ext cx="8091577" cy="5580971"/>
          </a:xfrm>
        </p:spPr>
        <p:txBody>
          <a:bodyPr>
            <a:normAutofit/>
          </a:bodyPr>
          <a:lstStyle/>
          <a:p>
            <a:r>
              <a:rPr lang="en-US" dirty="0"/>
              <a:t>A reductionist approach to figuring out </a:t>
            </a:r>
            <a:r>
              <a:rPr lang="en-US" dirty="0">
                <a:solidFill>
                  <a:srgbClr val="FF0000"/>
                </a:solidFill>
              </a:rPr>
              <a:t>control</a:t>
            </a:r>
            <a:r>
              <a:rPr lang="en-US" dirty="0"/>
              <a:t> is focusing on the two interfaces – to the Arduino and to the LM317, and then designing ”glue” that mates them</a:t>
            </a:r>
          </a:p>
          <a:p>
            <a:pPr lvl="1"/>
            <a:r>
              <a:rPr lang="en-US" dirty="0"/>
              <a:t>Recall our first design project – the LED nightlight. To connect a wall wart to an LED, we characterized each (i.e., Thevenin voltage and </a:t>
            </a:r>
            <a:r>
              <a:rPr lang="en-US" dirty="0" err="1"/>
              <a:t>i</a:t>
            </a:r>
            <a:r>
              <a:rPr lang="en-US" dirty="0"/>
              <a:t>-v curve), and then designed an interface (i.e., series resistor value) to connect them. We’ll attempt to repeat that pattern</a:t>
            </a:r>
          </a:p>
          <a:p>
            <a:r>
              <a:rPr lang="en-US" dirty="0"/>
              <a:t>The Arduino has an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function … might that help??</a:t>
            </a:r>
          </a:p>
          <a:p>
            <a:r>
              <a:rPr lang="en-US" dirty="0"/>
              <a:t>Let’s imagine Arduino produces an analog voltage … </a:t>
            </a:r>
            <a:r>
              <a:rPr lang="en-US" i="1" dirty="0"/>
              <a:t>how</a:t>
            </a:r>
            <a:r>
              <a:rPr lang="en-US" dirty="0"/>
              <a:t> might a variable DC voltage control the LM317?</a:t>
            </a:r>
          </a:p>
          <a:p>
            <a:pPr lvl="1"/>
            <a:r>
              <a:rPr lang="en-US" dirty="0"/>
              <a:t>The LM317 datasheet might have the answer (or at least clues)</a:t>
            </a:r>
          </a:p>
        </p:txBody>
      </p:sp>
    </p:spTree>
    <p:extLst>
      <p:ext uri="{BB962C8B-B14F-4D97-AF65-F5344CB8AC3E}">
        <p14:creationId xmlns:p14="http://schemas.microsoft.com/office/powerpoint/2010/main" val="2486343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BB7DA-A484-9645-ABBE-FE7872E3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LM317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1304-406F-554B-9F9D-82709C35F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7223"/>
            <a:ext cx="8091577" cy="558097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emphasize, at this point, we’re guessing, exploring – trying to find/make a ”bridge” between two disconnected things (Arduino and LM317)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this “lost”, top-down design is often worthless speculation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we can constructively explore and learn more about the ”bottom” –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does R2 control the LM317,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does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do? </a:t>
            </a:r>
          </a:p>
        </p:txBody>
      </p:sp>
    </p:spTree>
    <p:extLst>
      <p:ext uri="{BB962C8B-B14F-4D97-AF65-F5344CB8AC3E}">
        <p14:creationId xmlns:p14="http://schemas.microsoft.com/office/powerpoint/2010/main" val="1306547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F90B-7A33-9249-7310-4CE22E1D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5C725-2573-D922-6BA9-6C23CBD49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 the second rabbit hole first…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File  Examples  Analog 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AnalogInOutSerial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might be an efficient place to start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Draw a schematic of the hardware interface described in the comments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(I hate to do it for you … practice before going to the next slide!)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443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B5DB30-2F0E-C03F-3BF3-31DB64C29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039" y="356461"/>
            <a:ext cx="2857435" cy="14878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5F4B1D-4F51-F548-8FAA-57B29863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62E43-8442-4E48-9D80-B7A69BE17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00" y="1295921"/>
            <a:ext cx="7848600" cy="5015512"/>
          </a:xfrm>
        </p:spPr>
        <p:txBody>
          <a:bodyPr numCol="1"/>
          <a:lstStyle/>
          <a:p>
            <a:pPr marL="457200" indent="-457200">
              <a:buAutoNum type="arabicPeriod"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dirty="0"/>
              <a:t> is hardly analog – it’s a digital output</a:t>
            </a:r>
            <a:br>
              <a:rPr lang="en-US" sz="1800" dirty="0"/>
            </a:br>
            <a:r>
              <a:rPr lang="en-US" sz="1800" dirty="0"/>
              <a:t>that flips between 0 and 1 ~ 5V </a:t>
            </a:r>
            <a:r>
              <a:rPr lang="en-US" sz="1800" i="1" dirty="0"/>
              <a:t>fast</a:t>
            </a:r>
            <a:r>
              <a:rPr lang="en-US" sz="1800" dirty="0"/>
              <a:t> </a:t>
            </a:r>
          </a:p>
          <a:p>
            <a:pPr marL="857250" lvl="1" indent="-457200"/>
            <a:r>
              <a:rPr lang="en-US" sz="1800" dirty="0"/>
              <a:t>We don’t need to interface with voltage dividers and protection because D5 voltages can’t damage A1 … (Arduino can’t hurt itself)</a:t>
            </a:r>
          </a:p>
          <a:p>
            <a:pPr marL="0" indent="0">
              <a:buNone/>
            </a:pPr>
            <a:r>
              <a:rPr lang="en-US" sz="2000" dirty="0"/>
              <a:t>2. To make DC from this, we need a “filter” to output the average voltage and smooth out the highs and lows by holding charge (should sound like a … capacitor)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Personal reflection: </a:t>
            </a:r>
            <a:r>
              <a:rPr lang="en-US" sz="2000" dirty="0" err="1"/>
              <a:t>Rasnow</a:t>
            </a:r>
            <a:r>
              <a:rPr lang="en-US" sz="2000" dirty="0"/>
              <a:t> spent &gt;&gt;8 hours putting this activity together. The following circuits and slides are a few out of </a:t>
            </a:r>
            <a:r>
              <a:rPr lang="en-US" sz="2000" u="sng" dirty="0"/>
              <a:t>dozens</a:t>
            </a:r>
            <a:r>
              <a:rPr lang="en-US" sz="2000" dirty="0"/>
              <a:t> of variations I tried by simulation and measurement. </a:t>
            </a:r>
          </a:p>
          <a:p>
            <a:pPr marL="0" indent="0">
              <a:buNone/>
            </a:pPr>
            <a:r>
              <a:rPr lang="en-US" sz="2000" dirty="0"/>
              <a:t>I can’t teach you electronics. I can create a context for you to teach yourselves…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 hope you learn from both the upcoming journey and destination …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290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66998-C001-A2E3-B501-DB0173B1F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EE27E-F26B-2591-3D4C-CE888D2D8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3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9247" y="1707445"/>
            <a:ext cx="7745505" cy="4911640"/>
          </a:xfrm>
        </p:spPr>
        <p:txBody>
          <a:bodyPr>
            <a:normAutofit/>
          </a:bodyPr>
          <a:lstStyle/>
          <a:p>
            <a:r>
              <a:rPr lang="en-US" dirty="0"/>
              <a:t>Capacitors and AC – This will be the most mathematical day of the semester … fasten your seat belts!</a:t>
            </a:r>
          </a:p>
          <a:p>
            <a:pPr lvl="1"/>
            <a:r>
              <a:rPr lang="en-US" dirty="0"/>
              <a:t>Ask questions before getting </a:t>
            </a:r>
            <a:r>
              <a:rPr lang="en-US" dirty="0" err="1"/>
              <a:t>tooooo</a:t>
            </a:r>
            <a:r>
              <a:rPr lang="en-US" dirty="0"/>
              <a:t> lost</a:t>
            </a:r>
          </a:p>
          <a:p>
            <a:endParaRPr lang="en-US" dirty="0"/>
          </a:p>
          <a:p>
            <a:r>
              <a:rPr lang="en-US" dirty="0"/>
              <a:t>I recommend these videos about complex numbers; Kahn Academy, etc.: </a:t>
            </a:r>
          </a:p>
          <a:p>
            <a:pPr lvl="1"/>
            <a:r>
              <a:rPr lang="en-US" u="sng" dirty="0">
                <a:hlinkClick r:id="rId2"/>
              </a:rPr>
              <a:t>https://www.youtube.com/watch?v=TEk5filRg7s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u="sng" dirty="0">
                <a:hlinkClick r:id="rId3"/>
              </a:rPr>
              <a:t>https://www.youtube.com/watch?v=19c4c3SwtS8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</p:spTree>
    <p:extLst>
      <p:ext uri="{BB962C8B-B14F-4D97-AF65-F5344CB8AC3E}">
        <p14:creationId xmlns:p14="http://schemas.microsoft.com/office/powerpoint/2010/main" val="460980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</a:rPr>
              <a:t>Capacitors in Detail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1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137224"/>
                <a:ext cx="8382000" cy="57207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en-US" dirty="0"/>
                  <a:t>Capacitors store (integrate) charge</a:t>
                </a:r>
              </a:p>
              <a:p>
                <a:r>
                  <a:rPr lang="en-US" altLang="en-US" dirty="0"/>
                  <a:t>That makes circuits with them nonlinear, dependent on the past</a:t>
                </a:r>
              </a:p>
              <a:p>
                <a:pPr eaLnBrk="1" hangingPunct="1"/>
                <a:r>
                  <a:rPr lang="en-US" dirty="0">
                    <a:ea typeface="ＭＳ Ｐゴシック" charset="0"/>
                  </a:rPr>
                  <a:t>Differentiate both sides of the static description:</a:t>
                </a:r>
              </a:p>
              <a:p>
                <a:pPr lvl="1">
                  <a:buNone/>
                </a:pPr>
                <a:r>
                  <a:rPr lang="en-US" sz="2400" dirty="0">
                    <a:ea typeface="ＭＳ Ｐゴシック" charset="0"/>
                    <a:sym typeface="Symbol" charset="0"/>
                  </a:rPr>
                  <a:t>				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𝑑𝑄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𝐶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  <a:p>
                <a:pPr lvl="1" eaLnBrk="1" hangingPunct="1">
                  <a:buFontTx/>
                  <a:buNone/>
                </a:pPr>
                <a:endParaRPr lang="en-US" sz="2400" dirty="0">
                  <a:ea typeface="ＭＳ Ｐゴシック" charset="0"/>
                </a:endParaRPr>
              </a:p>
              <a:p>
                <a:pPr lvl="1" eaLnBrk="1" hangingPunct="1">
                  <a:buFontTx/>
                  <a:buNone/>
                </a:pPr>
                <a:r>
                  <a:rPr lang="en-US" sz="2400" i="1" dirty="0">
                    <a:ea typeface="ＭＳ Ｐゴシック" charset="0"/>
                  </a:rPr>
                  <a:t>Look strangely familiar?</a:t>
                </a:r>
              </a:p>
              <a:p>
                <a:pPr lvl="1" eaLnBrk="1" hangingPunct="1">
                  <a:buFontTx/>
                  <a:buNone/>
                </a:pPr>
                <a:endParaRPr lang="en-US" sz="2400" i="1" dirty="0">
                  <a:ea typeface="ＭＳ Ｐゴシック" charset="0"/>
                </a:endParaRPr>
              </a:p>
              <a:p>
                <a:pPr eaLnBrk="1" hangingPunct="1"/>
                <a:r>
                  <a:rPr lang="en-US" sz="2800" dirty="0">
                    <a:ea typeface="ＭＳ Ｐゴシック" charset="0"/>
                  </a:rPr>
                  <a:t>How do you convert this </a:t>
                </a:r>
                <a:r>
                  <a:rPr lang="en-US" sz="2800" i="1" dirty="0">
                    <a:ea typeface="ＭＳ Ｐゴシック" charset="0"/>
                  </a:rPr>
                  <a:t>differential equation</a:t>
                </a:r>
                <a:r>
                  <a:rPr lang="en-US" sz="2800" dirty="0">
                    <a:ea typeface="ＭＳ Ｐゴシック" charset="0"/>
                  </a:rPr>
                  <a:t> into an algebraic equation?? </a:t>
                </a:r>
              </a:p>
              <a:p>
                <a:pPr lvl="1" eaLnBrk="1" hangingPunct="1"/>
                <a:r>
                  <a:rPr lang="en-US" sz="2400" dirty="0">
                    <a:ea typeface="ＭＳ Ｐゴシック" charset="0"/>
                  </a:rPr>
                  <a:t>What if </a:t>
                </a:r>
                <a:r>
                  <a:rPr lang="en-US" sz="2400" dirty="0" err="1">
                    <a:ea typeface="ＭＳ Ｐゴシック" charset="0"/>
                  </a:rPr>
                  <a:t>dV</a:t>
                </a:r>
                <a:r>
                  <a:rPr lang="en-US" sz="2400" dirty="0">
                    <a:ea typeface="ＭＳ Ｐゴシック" charset="0"/>
                  </a:rPr>
                  <a:t>(t)/dt = </a:t>
                </a:r>
                <a:r>
                  <a:rPr lang="en-US" sz="2400" dirty="0" err="1">
                    <a:latin typeface="Symbol" pitchFamily="2" charset="2"/>
                    <a:ea typeface="ＭＳ Ｐゴシック" charset="0"/>
                  </a:rPr>
                  <a:t>l</a:t>
                </a:r>
                <a:r>
                  <a:rPr lang="en-US" sz="2400" dirty="0" err="1">
                    <a:ea typeface="ＭＳ Ｐゴシック" charset="0"/>
                  </a:rPr>
                  <a:t>V</a:t>
                </a:r>
                <a:r>
                  <a:rPr lang="en-US" sz="2400" dirty="0">
                    <a:ea typeface="ＭＳ Ｐゴシック" charset="0"/>
                  </a:rPr>
                  <a:t>(t)? Are there functions such that differentiating has the same effect as multiplying (scaling or shifting)?</a:t>
                </a:r>
              </a:p>
            </p:txBody>
          </p:sp>
        </mc:Choice>
        <mc:Fallback xmlns="">
          <p:sp>
            <p:nvSpPr>
              <p:cNvPr id="1741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37224"/>
                <a:ext cx="8382000" cy="5720776"/>
              </a:xfrm>
              <a:blipFill>
                <a:blip r:embed="rId3"/>
                <a:stretch>
                  <a:fillRect l="-1364" t="-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5104776" y="2659026"/>
            <a:ext cx="1286507" cy="734919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5C5355-686F-864C-AEEA-AEF12D5ED104}"/>
              </a:ext>
            </a:extLst>
          </p:cNvPr>
          <p:cNvGrpSpPr/>
          <p:nvPr/>
        </p:nvGrpSpPr>
        <p:grpSpPr>
          <a:xfrm>
            <a:off x="6439944" y="2635672"/>
            <a:ext cx="2494723" cy="1967949"/>
            <a:chOff x="6496877" y="2876845"/>
            <a:chExt cx="2494723" cy="196794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15EA409-DB78-1741-B00B-6F3099FCB050}"/>
                </a:ext>
              </a:extLst>
            </p:cNvPr>
            <p:cNvCxnSpPr/>
            <p:nvPr/>
          </p:nvCxnSpPr>
          <p:spPr>
            <a:xfrm flipV="1">
              <a:off x="6904382" y="2976237"/>
              <a:ext cx="0" cy="18685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77D7E5D-DEB3-614B-A75B-5F1C4B98C6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6877" y="4450889"/>
              <a:ext cx="203752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AC511B-FAFC-4F43-9FC1-A0294D8D8758}"/>
                </a:ext>
              </a:extLst>
            </p:cNvPr>
            <p:cNvSpPr txBox="1"/>
            <p:nvPr/>
          </p:nvSpPr>
          <p:spPr>
            <a:xfrm>
              <a:off x="6904382" y="2876845"/>
              <a:ext cx="2696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361B856-7778-D344-B031-BB8C5FA18FF3}"/>
                    </a:ext>
                  </a:extLst>
                </p:cNvPr>
                <p:cNvSpPr/>
                <p:nvPr/>
              </p:nvSpPr>
              <p:spPr>
                <a:xfrm>
                  <a:off x="8469406" y="4131827"/>
                  <a:ext cx="522194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361B856-7778-D344-B031-BB8C5FA18F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9406" y="4131827"/>
                  <a:ext cx="522194" cy="618246"/>
                </a:xfrm>
                <a:prstGeom prst="rect">
                  <a:avLst/>
                </a:prstGeom>
                <a:blipFill>
                  <a:blip r:embed="rId4"/>
                  <a:stretch>
                    <a:fillRect l="-4878" r="-9756" b="-346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DAB74D-BFAF-CB4E-B20B-7C7B8F2519DB}"/>
                </a:ext>
              </a:extLst>
            </p:cNvPr>
            <p:cNvCxnSpPr/>
            <p:nvPr/>
          </p:nvCxnSpPr>
          <p:spPr>
            <a:xfrm flipV="1">
              <a:off x="6496877" y="3246177"/>
              <a:ext cx="1659836" cy="159861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B54534-36DA-2B4B-BAAE-39F978B4E801}"/>
                </a:ext>
              </a:extLst>
            </p:cNvPr>
            <p:cNvSpPr txBox="1"/>
            <p:nvPr/>
          </p:nvSpPr>
          <p:spPr>
            <a:xfrm>
              <a:off x="7550813" y="3686090"/>
              <a:ext cx="1109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Slope =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7D231A2-A3C8-4748-82BF-A152AB4845D6}"/>
                  </a:ext>
                </a:extLst>
              </p:cNvPr>
              <p:cNvSpPr/>
              <p:nvPr/>
            </p:nvSpPr>
            <p:spPr>
              <a:xfrm>
                <a:off x="1722566" y="2866504"/>
                <a:ext cx="12865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𝐶𝑉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7D231A2-A3C8-4748-82BF-A152AB4845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566" y="2866504"/>
                <a:ext cx="1286506" cy="461665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75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uiExpand="1" build="p" bldLvl="2"/>
      <p:bldP spid="17411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E8F5D6-044E-8D48-B4C5-A72AC3B6EB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4505" y="3176336"/>
            <a:ext cx="4322131" cy="3681663"/>
          </a:xfrm>
          <a:prstGeom prst="rect">
            <a:avLst/>
          </a:prstGeom>
        </p:spPr>
      </p:pic>
      <p:sp>
        <p:nvSpPr>
          <p:cNvPr id="19458" name="Title 1">
            <a:extLst>
              <a:ext uri="{FF2B5EF4-FFF2-40B4-BE49-F238E27FC236}">
                <a16:creationId xmlns:a16="http://schemas.microsoft.com/office/drawing/2014/main" id="{1AE7A492-F54C-2441-B05D-92D76F4789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8153400" cy="1143000"/>
          </a:xfrm>
        </p:spPr>
        <p:txBody>
          <a:bodyPr/>
          <a:lstStyle/>
          <a:p>
            <a:r>
              <a:rPr lang="en-US" altLang="en-US" dirty="0"/>
              <a:t>What’s the current?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1CA77-4F21-5A4B-85F7-032CD697B8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7805" y="1243136"/>
            <a:ext cx="8153400" cy="5562600"/>
          </a:xfrm>
        </p:spPr>
        <p:txBody>
          <a:bodyPr/>
          <a:lstStyle/>
          <a:p>
            <a:r>
              <a:rPr lang="en-US" altLang="en-US" dirty="0"/>
              <a:t>If V(t) = V</a:t>
            </a:r>
            <a:r>
              <a:rPr lang="en-US" altLang="en-US" baseline="-25000" dirty="0"/>
              <a:t>0</a:t>
            </a:r>
            <a:r>
              <a:rPr lang="en-US" altLang="en-US" dirty="0"/>
              <a:t> then </a:t>
            </a:r>
            <a:r>
              <a:rPr lang="en-US" altLang="en-US" dirty="0" err="1"/>
              <a:t>i</a:t>
            </a:r>
            <a:r>
              <a:rPr lang="en-US" altLang="en-US" dirty="0"/>
              <a:t>=0 after the capacitor</a:t>
            </a:r>
            <a:br>
              <a:rPr lang="en-US" altLang="en-US" dirty="0"/>
            </a:br>
            <a:r>
              <a:rPr lang="en-US" altLang="en-US" dirty="0"/>
              <a:t>charges to V</a:t>
            </a:r>
            <a:r>
              <a:rPr lang="en-US" altLang="en-US" baseline="-25000" dirty="0"/>
              <a:t>0,</a:t>
            </a:r>
            <a:r>
              <a:rPr lang="en-US" altLang="en-US" dirty="0"/>
              <a:t> </a:t>
            </a:r>
            <a:r>
              <a:rPr lang="en-US" altLang="en-US" dirty="0" err="1"/>
              <a:t>ie</a:t>
            </a:r>
            <a:r>
              <a:rPr lang="en-US" altLang="en-US" dirty="0"/>
              <a:t>. </a:t>
            </a:r>
            <a:r>
              <a:rPr lang="en-US" altLang="en-US" dirty="0" err="1"/>
              <a:t>dV</a:t>
            </a:r>
            <a:r>
              <a:rPr lang="en-US" altLang="en-US" dirty="0"/>
              <a:t>(t)/dt=0V(t) </a:t>
            </a:r>
            <a:r>
              <a:rPr lang="en-US" altLang="en-US" dirty="0">
                <a:sym typeface="Wingdings" pitchFamily="2" charset="2"/>
              </a:rPr>
              <a:t> V= V</a:t>
            </a:r>
            <a:r>
              <a:rPr lang="en-US" altLang="en-US" baseline="-25000" dirty="0">
                <a:sym typeface="Wingdings" pitchFamily="2" charset="2"/>
              </a:rPr>
              <a:t>0</a:t>
            </a:r>
            <a:r>
              <a:rPr lang="en-US" altLang="en-US" dirty="0">
                <a:sym typeface="Wingdings" pitchFamily="2" charset="2"/>
              </a:rPr>
              <a:t> = const is a solution, albeit a boring one</a:t>
            </a:r>
            <a:endParaRPr lang="en-US" altLang="en-US" baseline="-25000" dirty="0"/>
          </a:p>
          <a:p>
            <a:r>
              <a:rPr lang="en-US" altLang="en-US" dirty="0"/>
              <a:t>If V(t) = V</a:t>
            </a:r>
            <a:r>
              <a:rPr lang="en-US" altLang="en-US" baseline="-25000" dirty="0"/>
              <a:t>0</a:t>
            </a:r>
            <a:r>
              <a:rPr lang="en-US" altLang="en-US" dirty="0"/>
              <a:t>cos(</a:t>
            </a:r>
            <a:r>
              <a:rPr lang="en-US" altLang="en-US" dirty="0" err="1">
                <a:latin typeface="Symbol" pitchFamily="2" charset="2"/>
              </a:rPr>
              <a:t>w</a:t>
            </a:r>
            <a:r>
              <a:rPr lang="en-US" altLang="en-US" dirty="0" err="1"/>
              <a:t>t</a:t>
            </a:r>
            <a:r>
              <a:rPr lang="en-US" altLang="en-US" dirty="0"/>
              <a:t>), then </a:t>
            </a:r>
          </a:p>
          <a:p>
            <a:r>
              <a:rPr lang="en-US" altLang="en-US" dirty="0" err="1"/>
              <a:t>i</a:t>
            </a:r>
            <a:r>
              <a:rPr lang="en-US" altLang="en-US" dirty="0"/>
              <a:t> = </a:t>
            </a:r>
            <a:r>
              <a:rPr lang="en-US" altLang="en-US" dirty="0" err="1"/>
              <a:t>CdV</a:t>
            </a:r>
            <a:r>
              <a:rPr lang="en-US" altLang="en-US" dirty="0"/>
              <a:t>/dt = -</a:t>
            </a:r>
            <a:r>
              <a:rPr lang="en-US" altLang="en-US" dirty="0" err="1"/>
              <a:t>C</a:t>
            </a:r>
            <a:r>
              <a:rPr lang="en-US" altLang="en-US" dirty="0" err="1">
                <a:latin typeface="Symbol" pitchFamily="2" charset="2"/>
              </a:rPr>
              <a:t>w</a:t>
            </a:r>
            <a:r>
              <a:rPr lang="en-US" altLang="en-US" dirty="0" err="1"/>
              <a:t>sin</a:t>
            </a:r>
            <a:r>
              <a:rPr lang="en-US" altLang="en-US" dirty="0"/>
              <a:t>(</a:t>
            </a:r>
            <a:r>
              <a:rPr lang="en-US" altLang="en-US" dirty="0" err="1">
                <a:latin typeface="Symbol" pitchFamily="2" charset="2"/>
              </a:rPr>
              <a:t>w</a:t>
            </a:r>
            <a:r>
              <a:rPr lang="en-US" altLang="en-US" dirty="0" err="1"/>
              <a:t>t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With foresight, we can also</a:t>
            </a:r>
            <a:br>
              <a:rPr lang="en-US" altLang="en-US" dirty="0"/>
            </a:br>
            <a:r>
              <a:rPr lang="en-US" altLang="en-US" dirty="0"/>
              <a:t>write </a:t>
            </a:r>
            <a:r>
              <a:rPr lang="en-US" altLang="en-US" dirty="0" err="1"/>
              <a:t>i</a:t>
            </a:r>
            <a:r>
              <a:rPr lang="en-US" altLang="en-US" dirty="0"/>
              <a:t> = -</a:t>
            </a:r>
            <a:r>
              <a:rPr lang="en-US" altLang="en-US" dirty="0" err="1"/>
              <a:t>C</a:t>
            </a:r>
            <a:r>
              <a:rPr lang="en-US" altLang="en-US" dirty="0" err="1">
                <a:latin typeface="Symbol" pitchFamily="2" charset="2"/>
              </a:rPr>
              <a:t>w</a:t>
            </a:r>
            <a:r>
              <a:rPr lang="en-US" altLang="en-US" dirty="0" err="1"/>
              <a:t>cos</a:t>
            </a:r>
            <a:r>
              <a:rPr lang="en-US" altLang="en-US" dirty="0"/>
              <a:t>(</a:t>
            </a:r>
            <a:r>
              <a:rPr lang="en-US" altLang="en-US" dirty="0" err="1">
                <a:latin typeface="Symbol" pitchFamily="2" charset="2"/>
              </a:rPr>
              <a:t>w</a:t>
            </a:r>
            <a:r>
              <a:rPr lang="en-US" altLang="en-US" dirty="0" err="1"/>
              <a:t>t+</a:t>
            </a:r>
            <a:r>
              <a:rPr lang="en-US" altLang="en-US" dirty="0" err="1">
                <a:latin typeface="Symbol" pitchFamily="2" charset="2"/>
              </a:rPr>
              <a:t>p</a:t>
            </a:r>
            <a:r>
              <a:rPr lang="en-US" altLang="en-US" dirty="0">
                <a:latin typeface="Symbol" pitchFamily="2" charset="2"/>
              </a:rPr>
              <a:t>/2)</a:t>
            </a:r>
          </a:p>
          <a:p>
            <a:endParaRPr lang="en-US" altLang="en-US" dirty="0">
              <a:latin typeface="Symbol" pitchFamily="2" charset="2"/>
            </a:endParaRPr>
          </a:p>
          <a:p>
            <a:pPr>
              <a:buFont typeface="Wingdings" pitchFamily="2" charset="2"/>
              <a:buChar char="à"/>
            </a:pPr>
            <a:r>
              <a:rPr lang="en-US" altLang="en-US" dirty="0"/>
              <a:t>The voltage and current </a:t>
            </a:r>
            <a:br>
              <a:rPr lang="en-US" altLang="en-US" dirty="0"/>
            </a:br>
            <a:r>
              <a:rPr lang="en-US" altLang="en-US" dirty="0"/>
              <a:t>are </a:t>
            </a:r>
            <a:r>
              <a:rPr lang="en-US" altLang="en-US" i="1" dirty="0"/>
              <a:t>phase</a:t>
            </a:r>
            <a:r>
              <a:rPr lang="en-US" altLang="en-US" dirty="0"/>
              <a:t> shifted </a:t>
            </a:r>
          </a:p>
          <a:p>
            <a:pPr>
              <a:buFont typeface="Wingdings" pitchFamily="2" charset="2"/>
              <a:buChar char="à"/>
            </a:pPr>
            <a:r>
              <a:rPr lang="en-US" altLang="en-US" dirty="0"/>
              <a:t>We’ll have to keep track </a:t>
            </a:r>
            <a:br>
              <a:rPr lang="en-US" altLang="en-US" dirty="0"/>
            </a:br>
            <a:r>
              <a:rPr lang="en-US" altLang="en-US" dirty="0"/>
              <a:t>of both amplitudes and </a:t>
            </a:r>
            <a:br>
              <a:rPr lang="en-US" altLang="en-US" dirty="0"/>
            </a:br>
            <a:r>
              <a:rPr lang="en-US" altLang="en-US" dirty="0"/>
              <a:t>phases when dealing with </a:t>
            </a:r>
            <a:br>
              <a:rPr lang="en-US" altLang="en-US" dirty="0"/>
            </a:br>
            <a:r>
              <a:rPr lang="en-US" altLang="en-US" dirty="0"/>
              <a:t>AC voltages</a:t>
            </a:r>
          </a:p>
          <a:p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AE9C35-3329-D043-B7BE-197A9E567DB3}"/>
              </a:ext>
            </a:extLst>
          </p:cNvPr>
          <p:cNvGrpSpPr/>
          <p:nvPr/>
        </p:nvGrpSpPr>
        <p:grpSpPr>
          <a:xfrm>
            <a:off x="6401285" y="296780"/>
            <a:ext cx="2742715" cy="1459832"/>
            <a:chOff x="5858073" y="3695700"/>
            <a:chExt cx="3285927" cy="17489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819BEF-6D44-964C-B726-45FFDB58D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8073" y="3695700"/>
              <a:ext cx="3285927" cy="174896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3CDB6C-E6D0-9443-A770-4D40CE0C79C3}"/>
                </a:ext>
              </a:extLst>
            </p:cNvPr>
            <p:cNvSpPr txBox="1"/>
            <p:nvPr/>
          </p:nvSpPr>
          <p:spPr>
            <a:xfrm>
              <a:off x="6802393" y="4339347"/>
              <a:ext cx="1026539" cy="55310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V(t)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CA4520-34E5-1747-9119-904EBC4DA498}"/>
                </a:ext>
              </a:extLst>
            </p:cNvPr>
            <p:cNvSpPr txBox="1"/>
            <p:nvPr/>
          </p:nvSpPr>
          <p:spPr>
            <a:xfrm>
              <a:off x="7012957" y="3834911"/>
              <a:ext cx="1026539" cy="553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dirty="0"/>
                <a:t>(t)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1541F0-49F1-2149-83A8-CFC1030E5995}"/>
              </a:ext>
            </a:extLst>
          </p:cNvPr>
          <p:cNvCxnSpPr>
            <a:cxnSpLocks/>
          </p:cNvCxnSpPr>
          <p:nvPr/>
        </p:nvCxnSpPr>
        <p:spPr bwMode="auto">
          <a:xfrm>
            <a:off x="7365250" y="453084"/>
            <a:ext cx="40739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40073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1AE7A492-F54C-2441-B05D-92D76F4789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8153400" cy="1143000"/>
          </a:xfrm>
        </p:spPr>
        <p:txBody>
          <a:bodyPr/>
          <a:lstStyle/>
          <a:p>
            <a:r>
              <a:rPr lang="en-US" altLang="en-US"/>
              <a:t>Algebra </a:t>
            </a:r>
            <a:r>
              <a:rPr lang="en-US" altLang="en-US">
                <a:sym typeface="Wingdings" pitchFamily="2" charset="2"/>
              </a:rPr>
              <a:t></a:t>
            </a:r>
            <a:r>
              <a:rPr lang="en-US" altLang="en-US"/>
              <a:t> ODEs </a:t>
            </a:r>
            <a:r>
              <a:rPr lang="en-US" altLang="en-US">
                <a:sym typeface="Wingdings" pitchFamily="2" charset="2"/>
              </a:rPr>
              <a:t> Complex Algebra</a:t>
            </a: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1CA77-4F21-5A4B-85F7-032CD697B8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295400"/>
            <a:ext cx="8153400" cy="5562600"/>
          </a:xfrm>
        </p:spPr>
        <p:txBody>
          <a:bodyPr/>
          <a:lstStyle/>
          <a:p>
            <a:r>
              <a:rPr lang="en-US" altLang="en-US" dirty="0"/>
              <a:t>We don’t want to solve ODE’s ... </a:t>
            </a:r>
          </a:p>
          <a:p>
            <a:r>
              <a:rPr lang="en-US" altLang="en-US" dirty="0"/>
              <a:t>Try separation of variables so </a:t>
            </a:r>
          </a:p>
          <a:p>
            <a:pPr lvl="1"/>
            <a:r>
              <a:rPr lang="en-US" altLang="en-US" dirty="0"/>
              <a:t> </a:t>
            </a:r>
          </a:p>
          <a:p>
            <a:pPr marL="457200" lvl="1" indent="0">
              <a:buNone/>
            </a:pPr>
            <a:endParaRPr lang="en-US" altLang="en-US" dirty="0"/>
          </a:p>
          <a:p>
            <a:pPr lvl="1"/>
            <a:r>
              <a:rPr lang="en-US" altLang="en-US" i="1" dirty="0"/>
              <a:t>Note: in electronics,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j=sqrt(-1)</a:t>
            </a:r>
            <a:r>
              <a:rPr lang="en-US" altLang="en-US" i="1" dirty="0"/>
              <a:t>, and sometimes </a:t>
            </a:r>
            <a:r>
              <a:rPr lang="en-US" altLang="en-US" i="1" dirty="0">
                <a:latin typeface="Times New Roman" panose="02020603050405020304" pitchFamily="18" charset="0"/>
                <a:sym typeface="Wingdings" pitchFamily="2" charset="2"/>
              </a:rPr>
              <a:t>s = </a:t>
            </a:r>
            <a:r>
              <a:rPr lang="en-US" altLang="en-US" i="1" dirty="0" err="1">
                <a:latin typeface="Times New Roman" panose="02020603050405020304" pitchFamily="18" charset="0"/>
                <a:sym typeface="Wingdings" pitchFamily="2" charset="2"/>
              </a:rPr>
              <a:t>j</a:t>
            </a:r>
            <a:r>
              <a:rPr lang="en-US" altLang="en-US" i="1" dirty="0" err="1">
                <a:latin typeface="Symbol" pitchFamily="2" charset="2"/>
                <a:sym typeface="Wingdings" pitchFamily="2" charset="2"/>
              </a:rPr>
              <a:t>w</a:t>
            </a:r>
            <a:r>
              <a:rPr lang="en-US" altLang="en-US" i="1" dirty="0">
                <a:latin typeface="Symbol" pitchFamily="2" charset="2"/>
                <a:sym typeface="Wingdings" pitchFamily="2" charset="2"/>
              </a:rPr>
              <a:t> </a:t>
            </a:r>
            <a:endParaRPr lang="en-US" altLang="en-US" i="1" dirty="0"/>
          </a:p>
          <a:p>
            <a:pPr lvl="1"/>
            <a:r>
              <a:rPr lang="en-US" altLang="en-US" dirty="0"/>
              <a:t>Differentiation is </a:t>
            </a:r>
            <a:r>
              <a:rPr lang="en-US" altLang="en-US" i="1" dirty="0"/>
              <a:t>the same</a:t>
            </a:r>
            <a:r>
              <a:rPr lang="en-US" altLang="en-US" dirty="0"/>
              <a:t> as multiplication by 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i="1" dirty="0" err="1">
                <a:latin typeface="Symbol" pitchFamily="2" charset="2"/>
              </a:rPr>
              <a:t>w</a:t>
            </a:r>
            <a:r>
              <a:rPr lang="en-US" altLang="en-US" dirty="0">
                <a:latin typeface="Symbol" pitchFamily="2" charset="2"/>
              </a:rPr>
              <a:t>!!</a:t>
            </a:r>
          </a:p>
          <a:p>
            <a:r>
              <a:rPr lang="en-US" altLang="en-US" i="1" dirty="0">
                <a:latin typeface="Times New Roman" panose="02020603050405020304" pitchFamily="18" charset="0"/>
              </a:rPr>
              <a:t>Q = CV</a:t>
            </a:r>
            <a:r>
              <a:rPr lang="en-US" altLang="en-US" i="1" baseline="-25000" dirty="0">
                <a:latin typeface="Times New Roman" panose="02020603050405020304" pitchFamily="18" charset="0"/>
              </a:rPr>
              <a:t>C</a:t>
            </a:r>
            <a:r>
              <a:rPr lang="en-US" altLang="en-US" dirty="0">
                <a:sym typeface="Wingdings" pitchFamily="2" charset="2"/>
              </a:rPr>
              <a:t> </a:t>
            </a:r>
            <a:r>
              <a:rPr lang="en-US" altLang="en-US" i="1" dirty="0" err="1">
                <a:latin typeface="Times New Roman" panose="02020603050405020304" pitchFamily="18" charset="0"/>
                <a:sym typeface="Wingdings" pitchFamily="2" charset="2"/>
              </a:rPr>
              <a:t>i</a:t>
            </a:r>
            <a:r>
              <a:rPr lang="en-US" altLang="en-US" i="1" dirty="0">
                <a:latin typeface="Times New Roman" panose="02020603050405020304" pitchFamily="18" charset="0"/>
                <a:sym typeface="Wingdings" pitchFamily="2" charset="2"/>
              </a:rPr>
              <a:t> = </a:t>
            </a:r>
            <a:r>
              <a:rPr lang="en-US" altLang="en-US" i="1" dirty="0" err="1">
                <a:latin typeface="Times New Roman" panose="02020603050405020304" pitchFamily="18" charset="0"/>
                <a:sym typeface="Wingdings" pitchFamily="2" charset="2"/>
              </a:rPr>
              <a:t>dQ</a:t>
            </a:r>
            <a:r>
              <a:rPr lang="en-US" altLang="en-US" i="1" dirty="0">
                <a:latin typeface="Times New Roman" panose="02020603050405020304" pitchFamily="18" charset="0"/>
                <a:sym typeface="Wingdings" pitchFamily="2" charset="2"/>
              </a:rPr>
              <a:t>/dt = </a:t>
            </a:r>
            <a:r>
              <a:rPr lang="en-US" altLang="en-US" i="1" dirty="0" err="1">
                <a:latin typeface="Times New Roman" panose="02020603050405020304" pitchFamily="18" charset="0"/>
                <a:sym typeface="Wingdings" pitchFamily="2" charset="2"/>
              </a:rPr>
              <a:t>CdV</a:t>
            </a:r>
            <a:r>
              <a:rPr lang="en-US" altLang="en-US" i="1" baseline="-25000" dirty="0" err="1">
                <a:latin typeface="Times New Roman" panose="02020603050405020304" pitchFamily="18" charset="0"/>
                <a:sym typeface="Wingdings" pitchFamily="2" charset="2"/>
              </a:rPr>
              <a:t>C</a:t>
            </a:r>
            <a:r>
              <a:rPr lang="en-US" altLang="en-US" i="1" dirty="0">
                <a:latin typeface="Times New Roman" panose="02020603050405020304" pitchFamily="18" charset="0"/>
                <a:sym typeface="Wingdings" pitchFamily="2" charset="2"/>
              </a:rPr>
              <a:t>/dt = </a:t>
            </a:r>
            <a:r>
              <a:rPr lang="en-US" altLang="en-US" i="1" dirty="0" err="1">
                <a:latin typeface="Times New Roman" panose="02020603050405020304" pitchFamily="18" charset="0"/>
                <a:sym typeface="Wingdings" pitchFamily="2" charset="2"/>
              </a:rPr>
              <a:t>j</a:t>
            </a:r>
            <a:r>
              <a:rPr lang="en-US" altLang="en-US" i="1" dirty="0" err="1">
                <a:latin typeface="Symbol" pitchFamily="2" charset="2"/>
                <a:sym typeface="Wingdings" pitchFamily="2" charset="2"/>
              </a:rPr>
              <a:t>w</a:t>
            </a:r>
            <a:r>
              <a:rPr lang="en-US" altLang="en-US" i="1" dirty="0" err="1">
                <a:latin typeface="Times New Roman" panose="02020603050405020304" pitchFamily="18" charset="0"/>
                <a:sym typeface="Wingdings" pitchFamily="2" charset="2"/>
              </a:rPr>
              <a:t>CV</a:t>
            </a:r>
            <a:endParaRPr lang="en-US" altLang="en-US" i="1" dirty="0">
              <a:latin typeface="Times New Roman" panose="02020603050405020304" pitchFamily="18" charset="0"/>
              <a:sym typeface="Wingdings" pitchFamily="2" charset="2"/>
            </a:endParaRPr>
          </a:p>
          <a:p>
            <a:r>
              <a:rPr lang="en-US" altLang="en-US" dirty="0">
                <a:cs typeface="Arial" panose="020B0604020202020204" pitchFamily="34" charset="0"/>
              </a:rPr>
              <a:t>The ratio </a:t>
            </a:r>
            <a:r>
              <a:rPr lang="en-US" altLang="en-US" i="1" dirty="0">
                <a:latin typeface="Times New Roman" panose="02020603050405020304" pitchFamily="18" charset="0"/>
                <a:sym typeface="Wingdings" pitchFamily="2" charset="2"/>
              </a:rPr>
              <a:t>V/</a:t>
            </a:r>
            <a:r>
              <a:rPr lang="en-US" altLang="en-US" i="1" dirty="0" err="1">
                <a:latin typeface="Times New Roman" panose="02020603050405020304" pitchFamily="18" charset="0"/>
                <a:sym typeface="Wingdings" pitchFamily="2" charset="2"/>
              </a:rPr>
              <a:t>i</a:t>
            </a:r>
            <a:r>
              <a:rPr lang="en-US" altLang="en-US" i="1" dirty="0">
                <a:latin typeface="Times New Roman" panose="02020603050405020304" pitchFamily="18" charset="0"/>
                <a:sym typeface="Wingdings" pitchFamily="2" charset="2"/>
              </a:rPr>
              <a:t> =1/ </a:t>
            </a:r>
            <a:r>
              <a:rPr lang="en-US" altLang="en-US" i="1" dirty="0" err="1">
                <a:latin typeface="Times New Roman" panose="02020603050405020304" pitchFamily="18" charset="0"/>
                <a:sym typeface="Wingdings" pitchFamily="2" charset="2"/>
              </a:rPr>
              <a:t>j</a:t>
            </a:r>
            <a:r>
              <a:rPr lang="en-US" altLang="en-US" i="1" dirty="0" err="1">
                <a:latin typeface="Symbol" pitchFamily="2" charset="2"/>
                <a:sym typeface="Wingdings" pitchFamily="2" charset="2"/>
              </a:rPr>
              <a:t>w</a:t>
            </a:r>
            <a:r>
              <a:rPr lang="en-US" altLang="en-US" i="1" dirty="0" err="1">
                <a:latin typeface="Times New Roman" panose="02020603050405020304" pitchFamily="18" charset="0"/>
                <a:sym typeface="Wingdings" pitchFamily="2" charset="2"/>
              </a:rPr>
              <a:t>C</a:t>
            </a:r>
            <a:r>
              <a:rPr lang="en-US" altLang="en-US" i="1" dirty="0">
                <a:latin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en-US" dirty="0">
                <a:cs typeface="Arial" panose="020B0604020202020204" pitchFamily="34" charset="0"/>
              </a:rPr>
              <a:t>has units of R</a:t>
            </a:r>
            <a:br>
              <a:rPr lang="en-US" altLang="en-US" dirty="0">
                <a:cs typeface="Arial" panose="020B0604020202020204" pitchFamily="34" charset="0"/>
              </a:rPr>
            </a:br>
            <a:r>
              <a:rPr lang="en-US" altLang="en-US" dirty="0">
                <a:cs typeface="Arial" panose="020B0604020202020204" pitchFamily="34" charset="0"/>
              </a:rPr>
              <a:t>It’s called “impedance” </a:t>
            </a:r>
            <a:endParaRPr lang="en-US" altLang="en-US" i="1" dirty="0">
              <a:latin typeface="Symbol" pitchFamily="2" charset="2"/>
            </a:endParaRPr>
          </a:p>
          <a:p>
            <a:pPr marL="0" indent="0">
              <a:buNone/>
            </a:pPr>
            <a:r>
              <a:rPr lang="en-US" altLang="en-US" dirty="0">
                <a:sym typeface="Wingdings" pitchFamily="2" charset="2"/>
              </a:rPr>
              <a:t> </a:t>
            </a:r>
            <a:r>
              <a:rPr lang="en-US" altLang="en-US" dirty="0"/>
              <a:t>We converted the differential equation to an algebraic one, but …</a:t>
            </a:r>
          </a:p>
          <a:p>
            <a:pPr lvl="1"/>
            <a:r>
              <a:rPr lang="en-US" altLang="en-US" dirty="0"/>
              <a:t>Can </a:t>
            </a:r>
            <a:r>
              <a:rPr lang="en-US" altLang="en-US" i="1" dirty="0"/>
              <a:t>V(t)</a:t>
            </a:r>
            <a:r>
              <a:rPr lang="en-US" altLang="en-US" dirty="0"/>
              <a:t> always be separated as above?</a:t>
            </a:r>
          </a:p>
          <a:p>
            <a:pPr lvl="1"/>
            <a:r>
              <a:rPr lang="en-US" altLang="en-US" dirty="0"/>
              <a:t>What do these complex numbers </a:t>
            </a:r>
            <a:r>
              <a:rPr lang="en-US" altLang="en-US" i="1" dirty="0"/>
              <a:t>mean</a:t>
            </a:r>
            <a:r>
              <a:rPr lang="en-US" altLang="en-US" dirty="0"/>
              <a:t>?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957BD54-8AF0-A349-A4C6-69C3230CDE6A}"/>
              </a:ext>
            </a:extLst>
          </p:cNvPr>
          <p:cNvGrpSpPr/>
          <p:nvPr/>
        </p:nvGrpSpPr>
        <p:grpSpPr>
          <a:xfrm>
            <a:off x="1530216" y="2102275"/>
            <a:ext cx="4419600" cy="700088"/>
            <a:chOff x="1752600" y="2435924"/>
            <a:chExt cx="4419600" cy="700088"/>
          </a:xfrm>
        </p:grpSpPr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8A5215A3-9E6E-3B43-B458-1911D42CBA0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68899407"/>
                </p:ext>
              </p:extLst>
            </p:nvPr>
          </p:nvGraphicFramePr>
          <p:xfrm>
            <a:off x="1752600" y="2435924"/>
            <a:ext cx="4419600" cy="700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489200" imgH="393700" progId="Equation.3">
                    <p:embed/>
                  </p:oleObj>
                </mc:Choice>
                <mc:Fallback>
                  <p:oleObj name="Equation" r:id="rId2" imgW="2489200" imgH="393700" progId="Equation.3">
                    <p:embed/>
                    <p:pic>
                      <p:nvPicPr>
                        <p:cNvPr id="6" name="Object 5">
                          <a:extLst>
                            <a:ext uri="{FF2B5EF4-FFF2-40B4-BE49-F238E27FC236}">
                              <a16:creationId xmlns:a16="http://schemas.microsoft.com/office/drawing/2014/main" id="{8A5215A3-9E6E-3B43-B458-1911D42CBA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2600" y="2435924"/>
                          <a:ext cx="4419600" cy="700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ACB4EE1-BD39-9647-A0EC-4CC41EE7F420}"/>
                </a:ext>
              </a:extLst>
            </p:cNvPr>
            <p:cNvSpPr txBox="1"/>
            <p:nvPr/>
          </p:nvSpPr>
          <p:spPr>
            <a:xfrm>
              <a:off x="2496556" y="2650368"/>
              <a:ext cx="279244" cy="297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baseline="-25000" dirty="0"/>
                <a:t>0</a:t>
              </a:r>
              <a:endParaRPr lang="en-US" i="1" baseline="-250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AE9C35-3329-D043-B7BE-197A9E567DB3}"/>
              </a:ext>
            </a:extLst>
          </p:cNvPr>
          <p:cNvGrpSpPr/>
          <p:nvPr/>
        </p:nvGrpSpPr>
        <p:grpSpPr>
          <a:xfrm>
            <a:off x="6343921" y="1295401"/>
            <a:ext cx="2742715" cy="1459832"/>
            <a:chOff x="5858073" y="3695700"/>
            <a:chExt cx="3285927" cy="17489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819BEF-6D44-964C-B726-45FFDB58D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8073" y="3695700"/>
              <a:ext cx="3285927" cy="174896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3CDB6C-E6D0-9443-A770-4D40CE0C79C3}"/>
                </a:ext>
              </a:extLst>
            </p:cNvPr>
            <p:cNvSpPr txBox="1"/>
            <p:nvPr/>
          </p:nvSpPr>
          <p:spPr>
            <a:xfrm>
              <a:off x="6802393" y="4339347"/>
              <a:ext cx="1026539" cy="55310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V(t)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952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3FF51824-8EB4-4244-B6BF-3094F505B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0978" y="1588416"/>
            <a:ext cx="2033022" cy="256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8" name="Title 1">
            <a:extLst>
              <a:ext uri="{FF2B5EF4-FFF2-40B4-BE49-F238E27FC236}">
                <a16:creationId xmlns:a16="http://schemas.microsoft.com/office/drawing/2014/main" id="{1AE7A492-F54C-2441-B05D-92D76F4789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8153400" cy="1143000"/>
          </a:xfrm>
        </p:spPr>
        <p:txBody>
          <a:bodyPr/>
          <a:lstStyle/>
          <a:p>
            <a:r>
              <a:rPr lang="en-US" altLang="en-US"/>
              <a:t>Algebra </a:t>
            </a:r>
            <a:r>
              <a:rPr lang="en-US" altLang="en-US">
                <a:sym typeface="Wingdings" pitchFamily="2" charset="2"/>
              </a:rPr>
              <a:t></a:t>
            </a:r>
            <a:r>
              <a:rPr lang="en-US" altLang="en-US"/>
              <a:t> ODEs </a:t>
            </a:r>
            <a:r>
              <a:rPr lang="en-US" altLang="en-US">
                <a:sym typeface="Wingdings" pitchFamily="2" charset="2"/>
              </a:rPr>
              <a:t> Complex Algebra</a:t>
            </a: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1CA77-4F21-5A4B-85F7-032CD697B8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295400"/>
            <a:ext cx="8153400" cy="5725510"/>
          </a:xfrm>
        </p:spPr>
        <p:txBody>
          <a:bodyPr/>
          <a:lstStyle/>
          <a:p>
            <a:r>
              <a:rPr lang="en-US" altLang="en-US" dirty="0"/>
              <a:t>Can </a:t>
            </a:r>
            <a:r>
              <a:rPr lang="en-US" altLang="en-US" i="1" dirty="0"/>
              <a:t>V(t)</a:t>
            </a:r>
            <a:r>
              <a:rPr lang="en-US" altLang="en-US" dirty="0"/>
              <a:t> always be separated:  </a:t>
            </a:r>
          </a:p>
          <a:p>
            <a:pPr lvl="1"/>
            <a:r>
              <a:rPr lang="en-US" altLang="en-US" dirty="0"/>
              <a:t>Yes if the circuit is </a:t>
            </a:r>
            <a:r>
              <a:rPr lang="en-US" altLang="en-US" i="1" dirty="0"/>
              <a:t>linear</a:t>
            </a:r>
            <a:r>
              <a:rPr lang="en-US" altLang="en-US" dirty="0"/>
              <a:t>, i.e., if </a:t>
            </a:r>
            <a:r>
              <a:rPr lang="en-US" altLang="en-US" i="1" dirty="0"/>
              <a:t>superposition </a:t>
            </a:r>
            <a:r>
              <a:rPr lang="en-US" altLang="en-US" dirty="0"/>
              <a:t>applies</a:t>
            </a:r>
          </a:p>
          <a:p>
            <a:pPr lvl="1"/>
            <a:r>
              <a:rPr lang="en-US" altLang="en-US" dirty="0"/>
              <a:t>Joseph Fourier gave us this remarkable result and</a:t>
            </a:r>
            <a:br>
              <a:rPr lang="en-US" altLang="en-US" dirty="0"/>
            </a:br>
            <a:r>
              <a:rPr lang="en-US" altLang="en-US" dirty="0"/>
              <a:t>a recipe to do it, “Fourier Analysis”</a:t>
            </a:r>
          </a:p>
          <a:p>
            <a:pPr lvl="2"/>
            <a:r>
              <a:rPr lang="en-US" altLang="en-US" dirty="0">
                <a:hlinkClick r:id="rId4"/>
              </a:rPr>
              <a:t>https://en.wikipedia.org/wiki/Fourier_analysis</a:t>
            </a:r>
            <a:r>
              <a:rPr lang="en-US" altLang="en-US" dirty="0"/>
              <a:t> 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What does a complex voltage or current  </a:t>
            </a:r>
            <a:r>
              <a:rPr lang="en-US" altLang="en-US" i="1" dirty="0"/>
              <a:t>mean</a:t>
            </a:r>
            <a:r>
              <a:rPr lang="en-US" altLang="en-US" dirty="0"/>
              <a:t>? </a:t>
            </a:r>
          </a:p>
          <a:p>
            <a:pPr lvl="1"/>
            <a:r>
              <a:rPr lang="en-US" altLang="en-US" dirty="0"/>
              <a:t>Multimeter only shows the amplitude (more $$ AC meters can show phase too)</a:t>
            </a:r>
          </a:p>
          <a:p>
            <a:pPr lvl="1"/>
            <a:r>
              <a:rPr lang="en-US" altLang="en-US" dirty="0"/>
              <a:t>Complex numbers provide an algebraic, </a:t>
            </a:r>
            <a:br>
              <a:rPr lang="en-US" altLang="en-US" dirty="0"/>
            </a:br>
            <a:r>
              <a:rPr lang="en-US" altLang="en-US" dirty="0"/>
              <a:t>computational, trick to keep track of </a:t>
            </a:r>
            <a:r>
              <a:rPr lang="en-US" altLang="en-US" i="1" dirty="0"/>
              <a:t>phases</a:t>
            </a:r>
            <a:r>
              <a:rPr lang="en-US" altLang="en-US" dirty="0"/>
              <a:t> of </a:t>
            </a:r>
            <a:br>
              <a:rPr lang="en-US" altLang="en-US" dirty="0"/>
            </a:br>
            <a:r>
              <a:rPr lang="en-US" altLang="en-US" dirty="0"/>
              <a:t>voltages and currents</a:t>
            </a:r>
          </a:p>
          <a:p>
            <a:pPr lvl="1"/>
            <a:r>
              <a:rPr lang="en-US" altLang="en-US" dirty="0"/>
              <a:t> Leonard Euler gave us the recipe </a:t>
            </a:r>
          </a:p>
          <a:p>
            <a:pPr lvl="2"/>
            <a:r>
              <a:rPr lang="en-US" altLang="en-US" dirty="0">
                <a:hlinkClick r:id="rId5"/>
              </a:rPr>
              <a:t>https://en.wikipedia.org/wiki/Euler's_formula</a:t>
            </a:r>
            <a:r>
              <a:rPr lang="en-US" altLang="en-US" dirty="0"/>
              <a:t> </a:t>
            </a:r>
          </a:p>
          <a:p>
            <a:pPr lvl="1"/>
            <a:endParaRPr lang="en-US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50F31-11FB-4D4B-995D-3C1548320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143" y="1295401"/>
            <a:ext cx="3090239" cy="478048"/>
          </a:xfrm>
          <a:prstGeom prst="rect">
            <a:avLst/>
          </a:prstGeom>
        </p:spPr>
      </p:pic>
      <p:pic>
        <p:nvPicPr>
          <p:cNvPr id="10249" name="Picture 9">
            <a:extLst>
              <a:ext uri="{FF2B5EF4-FFF2-40B4-BE49-F238E27FC236}">
                <a16:creationId xmlns:a16="http://schemas.microsoft.com/office/drawing/2014/main" id="{6D2E1476-5DAC-C94F-93F2-D9B4B1C3A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4503" y="4475747"/>
            <a:ext cx="1786379" cy="230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58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uple of otters in the water&#10;&#10;Description automatically generated with medium confidence">
            <a:extLst>
              <a:ext uri="{FF2B5EF4-FFF2-40B4-BE49-F238E27FC236}">
                <a16:creationId xmlns:a16="http://schemas.microsoft.com/office/drawing/2014/main" id="{04E4A423-3728-D343-A2B0-168976034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45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1AE7A492-F54C-2441-B05D-92D76F4789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8153400" cy="1143000"/>
          </a:xfrm>
        </p:spPr>
        <p:txBody>
          <a:bodyPr/>
          <a:lstStyle/>
          <a:p>
            <a:r>
              <a:rPr lang="en-US" altLang="en-US"/>
              <a:t>Algebra </a:t>
            </a:r>
            <a:r>
              <a:rPr lang="en-US" altLang="en-US">
                <a:sym typeface="Wingdings" pitchFamily="2" charset="2"/>
              </a:rPr>
              <a:t></a:t>
            </a:r>
            <a:r>
              <a:rPr lang="en-US" altLang="en-US"/>
              <a:t> ODEs </a:t>
            </a:r>
            <a:r>
              <a:rPr lang="en-US" altLang="en-US">
                <a:sym typeface="Wingdings" pitchFamily="2" charset="2"/>
              </a:rPr>
              <a:t> Complex Algebra</a:t>
            </a:r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01CA77-4F21-5A4B-85F7-032CD697B82A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85800" y="1295400"/>
                <a:ext cx="8153400" cy="4800600"/>
              </a:xfrm>
            </p:spPr>
            <p:txBody>
              <a:bodyPr/>
              <a:lstStyle/>
              <a:p>
                <a:r>
                  <a:rPr lang="en-US" altLang="en-US" dirty="0"/>
                  <a:t>Let’s analyze an RC series circuit with</a:t>
                </a:r>
                <a:r>
                  <a:rPr lang="en-US" altLang="en-US" i="1" dirty="0">
                    <a:latin typeface="Times New Roman" panose="02020603050405020304" pitchFamily="18" charset="0"/>
                  </a:rPr>
                  <a:t> V(t) = V</a:t>
                </a:r>
                <a:r>
                  <a:rPr lang="en-US" altLang="en-US" i="1" baseline="-25000" dirty="0">
                    <a:latin typeface="Times New Roman" panose="02020603050405020304" pitchFamily="18" charset="0"/>
                  </a:rPr>
                  <a:t>0</a:t>
                </a:r>
                <a:r>
                  <a:rPr lang="en-US" altLang="en-US" i="1" dirty="0">
                    <a:latin typeface="Times New Roman" panose="02020603050405020304" pitchFamily="18" charset="0"/>
                  </a:rPr>
                  <a:t>e </a:t>
                </a:r>
                <a:r>
                  <a:rPr lang="en-US" altLang="en-US" i="1" baseline="30000" dirty="0" err="1">
                    <a:latin typeface="Times New Roman" panose="02020603050405020304" pitchFamily="18" charset="0"/>
                  </a:rPr>
                  <a:t>j</a:t>
                </a:r>
                <a:r>
                  <a:rPr lang="en-US" altLang="en-US" i="1" baseline="30000" dirty="0" err="1">
                    <a:latin typeface="Symbol" pitchFamily="2" charset="2"/>
                    <a:sym typeface="Wingdings" pitchFamily="2" charset="2"/>
                  </a:rPr>
                  <a:t>w</a:t>
                </a:r>
                <a:r>
                  <a:rPr lang="en-US" altLang="en-US" i="1" baseline="30000" dirty="0" err="1">
                    <a:latin typeface="Times New Roman" panose="02020603050405020304" pitchFamily="18" charset="0"/>
                  </a:rPr>
                  <a:t>t</a:t>
                </a:r>
                <a:r>
                  <a:rPr lang="en-US" altLang="en-US" dirty="0"/>
                  <a:t> </a:t>
                </a:r>
              </a:p>
              <a:p>
                <a:pPr lvl="1"/>
                <a:r>
                  <a:rPr lang="en-US" altLang="en-US" dirty="0">
                    <a:cs typeface="Arial" panose="020B0604020202020204" pitchFamily="34" charset="0"/>
                  </a:rPr>
                  <a:t>The capacitor has impedance </a:t>
                </a:r>
                <a:r>
                  <a:rPr lang="en-US" altLang="en-US" i="1" dirty="0">
                    <a:latin typeface="Times New Roman" panose="02020603050405020304" pitchFamily="18" charset="0"/>
                    <a:sym typeface="Wingdings" pitchFamily="2" charset="2"/>
                  </a:rPr>
                  <a:t>V/</a:t>
                </a:r>
                <a:r>
                  <a:rPr lang="en-US" altLang="en-US" i="1" dirty="0" err="1">
                    <a:latin typeface="Times New Roman" panose="02020603050405020304" pitchFamily="18" charset="0"/>
                    <a:sym typeface="Wingdings" pitchFamily="2" charset="2"/>
                  </a:rPr>
                  <a:t>i</a:t>
                </a:r>
                <a:r>
                  <a:rPr lang="en-US" altLang="en-US" i="1" dirty="0">
                    <a:latin typeface="Times New Roman" panose="02020603050405020304" pitchFamily="18" charset="0"/>
                    <a:sym typeface="Wingdings" pitchFamily="2" charset="2"/>
                  </a:rPr>
                  <a:t> =1/ </a:t>
                </a:r>
                <a:r>
                  <a:rPr lang="en-US" altLang="en-US" i="1" dirty="0" err="1">
                    <a:latin typeface="Times New Roman" panose="02020603050405020304" pitchFamily="18" charset="0"/>
                    <a:sym typeface="Wingdings" pitchFamily="2" charset="2"/>
                  </a:rPr>
                  <a:t>j</a:t>
                </a:r>
                <a:r>
                  <a:rPr lang="en-US" altLang="en-US" i="1" dirty="0" err="1">
                    <a:latin typeface="Symbol" pitchFamily="2" charset="2"/>
                    <a:sym typeface="Wingdings" pitchFamily="2" charset="2"/>
                  </a:rPr>
                  <a:t>w</a:t>
                </a:r>
                <a:r>
                  <a:rPr lang="en-US" altLang="en-US" i="1" dirty="0" err="1">
                    <a:latin typeface="Times New Roman" panose="02020603050405020304" pitchFamily="18" charset="0"/>
                    <a:sym typeface="Wingdings" pitchFamily="2" charset="2"/>
                  </a:rPr>
                  <a:t>C</a:t>
                </a:r>
                <a:endParaRPr lang="en-US" altLang="en-US" dirty="0">
                  <a:cs typeface="Arial" panose="020B0604020202020204" pitchFamily="34" charset="0"/>
                </a:endParaRPr>
              </a:p>
              <a:p>
                <a:pPr lvl="1"/>
                <a:r>
                  <a:rPr lang="en-US" altLang="en-US" dirty="0">
                    <a:cs typeface="Arial" panose="020B0604020202020204" pitchFamily="34" charset="0"/>
                  </a:rPr>
                  <a:t>The circuit is simply a voltage divider with </a:t>
                </a:r>
                <a:br>
                  <a:rPr lang="en-US" altLang="en-US" dirty="0">
                    <a:cs typeface="Arial" panose="020B0604020202020204" pitchFamily="34" charset="0"/>
                  </a:rPr>
                </a:br>
                <a:r>
                  <a:rPr lang="en-US" altLang="en-US" dirty="0">
                    <a:cs typeface="Arial" panose="020B0604020202020204" pitchFamily="34" charset="0"/>
                  </a:rPr>
                  <a:t>series impedance </a:t>
                </a:r>
                <a:r>
                  <a:rPr lang="en-US" altLang="en-US" i="1" dirty="0" err="1">
                    <a:cs typeface="Arial" panose="020B0604020202020204" pitchFamily="34" charset="0"/>
                  </a:rPr>
                  <a:t>Z</a:t>
                </a:r>
                <a:r>
                  <a:rPr lang="en-US" altLang="en-US" i="1" baseline="-25000" dirty="0" err="1">
                    <a:cs typeface="Arial" panose="020B0604020202020204" pitchFamily="34" charset="0"/>
                  </a:rPr>
                  <a:t>series</a:t>
                </a:r>
                <a:r>
                  <a:rPr lang="en-US" altLang="en-US" i="1" dirty="0">
                    <a:cs typeface="Arial" panose="020B0604020202020204" pitchFamily="34" charset="0"/>
                  </a:rPr>
                  <a:t> = R+1/</a:t>
                </a:r>
                <a:r>
                  <a:rPr lang="en-US" altLang="en-US" i="1" dirty="0" err="1">
                    <a:cs typeface="Arial" panose="020B0604020202020204" pitchFamily="34" charset="0"/>
                  </a:rPr>
                  <a:t>j</a:t>
                </a:r>
                <a:r>
                  <a:rPr lang="en-US" altLang="en-US" i="1" dirty="0" err="1">
                    <a:latin typeface="Symbol" pitchFamily="2" charset="2"/>
                  </a:rPr>
                  <a:t>w</a:t>
                </a:r>
                <a:r>
                  <a:rPr lang="en-US" altLang="en-US" i="1" dirty="0" err="1">
                    <a:cs typeface="Arial" panose="020B0604020202020204" pitchFamily="34" charset="0"/>
                  </a:rPr>
                  <a:t>C</a:t>
                </a:r>
                <a:r>
                  <a:rPr lang="en-US" altLang="en-US" dirty="0">
                    <a:cs typeface="Arial" panose="020B0604020202020204" pitchFamily="34" charset="0"/>
                  </a:rPr>
                  <a:t>. </a:t>
                </a:r>
              </a:p>
              <a:p>
                <a:pPr lvl="1"/>
                <a:r>
                  <a:rPr lang="en-US" altLang="en-US" dirty="0">
                    <a:cs typeface="Arial" panose="020B0604020202020204" pitchFamily="34" charset="0"/>
                  </a:rPr>
                  <a:t>Current is V(t)/</a:t>
                </a:r>
                <a:r>
                  <a:rPr lang="en-US" altLang="en-US" dirty="0" err="1">
                    <a:cs typeface="Arial" panose="020B0604020202020204" pitchFamily="34" charset="0"/>
                  </a:rPr>
                  <a:t>Z</a:t>
                </a:r>
                <a:r>
                  <a:rPr lang="en-US" altLang="en-US" baseline="-25000" dirty="0" err="1">
                    <a:cs typeface="Arial" panose="020B0604020202020204" pitchFamily="34" charset="0"/>
                  </a:rPr>
                  <a:t>series</a:t>
                </a:r>
                <a:endParaRPr lang="en-US" altLang="en-US" baseline="-25000" dirty="0">
                  <a:cs typeface="Arial" panose="020B0604020202020204" pitchFamily="34" charset="0"/>
                </a:endParaRPr>
              </a:p>
              <a:p>
                <a:pPr lvl="1"/>
                <a:endParaRPr lang="en-US" altLang="en-US" dirty="0">
                  <a:cs typeface="Arial" panose="020B0604020202020204" pitchFamily="34" charset="0"/>
                </a:endParaRPr>
              </a:p>
              <a:p>
                <a:pPr marL="457200" lvl="1" indent="0">
                  <a:buNone/>
                </a:pPr>
                <a:r>
                  <a:rPr lang="en-US" altLang="en-US" dirty="0">
                    <a:cs typeface="Arial" panose="020B0604020202020204" pitchFamily="34" charset="0"/>
                  </a:rPr>
                  <a:t>                                          </a:t>
                </a:r>
              </a:p>
              <a:p>
                <a:pPr lvl="1"/>
                <a:endParaRPr lang="en-US" altLang="en-US" dirty="0">
                  <a:cs typeface="Arial" panose="020B0604020202020204" pitchFamily="34" charset="0"/>
                </a:endParaRPr>
              </a:p>
              <a:p>
                <a:pPr lvl="1"/>
                <a:r>
                  <a:rPr lang="en-US" altLang="en-US" dirty="0">
                    <a:cs typeface="Arial" panose="020B0604020202020204" pitchFamily="34" charset="0"/>
                  </a:rPr>
                  <a:t>Component voltages are: </a:t>
                </a:r>
              </a:p>
              <a:p>
                <a:pPr lvl="1"/>
                <a:endParaRPr lang="en-US" altLang="en-US" dirty="0"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en-US" sz="2400" b="0" i="1" baseline="-2500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𝑖𝑅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and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num>
                      <m:den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1+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𝜔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𝑅𝐶</m:t>
                        </m:r>
                      </m:den>
                    </m:f>
                  </m:oMath>
                </a14:m>
                <a:endParaRPr lang="en-US" altLang="en-US" sz="2400" dirty="0">
                  <a:cs typeface="Arial" panose="020B0604020202020204" pitchFamily="34" charset="0"/>
                </a:endParaRPr>
              </a:p>
              <a:p>
                <a:pPr lvl="1"/>
                <a:endParaRPr lang="en-US" altLang="en-US" dirty="0">
                  <a:cs typeface="Arial" panose="020B0604020202020204" pitchFamily="34" charset="0"/>
                </a:endParaRPr>
              </a:p>
              <a:p>
                <a:pPr lvl="1"/>
                <a:r>
                  <a:rPr lang="en-US" altLang="en-US" dirty="0">
                    <a:cs typeface="Arial" panose="020B0604020202020204" pitchFamily="34" charset="0"/>
                  </a:rPr>
                  <a:t>Homework: Prove that KVL remains true: V = V</a:t>
                </a:r>
                <a:r>
                  <a:rPr lang="en-US" altLang="en-US" baseline="-25000" dirty="0">
                    <a:cs typeface="Arial" panose="020B0604020202020204" pitchFamily="34" charset="0"/>
                  </a:rPr>
                  <a:t>R</a:t>
                </a:r>
                <a:r>
                  <a:rPr lang="en-US" altLang="en-US" dirty="0">
                    <a:cs typeface="Arial" panose="020B0604020202020204" pitchFamily="34" charset="0"/>
                  </a:rPr>
                  <a:t>+V</a:t>
                </a:r>
                <a:r>
                  <a:rPr lang="en-US" altLang="en-US" baseline="-25000" dirty="0">
                    <a:cs typeface="Arial" panose="020B0604020202020204" pitchFamily="34" charset="0"/>
                  </a:rPr>
                  <a:t>C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01CA77-4F21-5A4B-85F7-032CD697B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95400"/>
                <a:ext cx="8153400" cy="4800600"/>
              </a:xfrm>
              <a:blipFill>
                <a:blip r:embed="rId3"/>
                <a:stretch>
                  <a:fillRect l="-1090" t="-1319" b="-8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551FAED-6CA3-ED49-9746-43E7CC2DE2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208698"/>
              </p:ext>
            </p:extLst>
          </p:nvPr>
        </p:nvGraphicFramePr>
        <p:xfrm>
          <a:off x="1593850" y="3314329"/>
          <a:ext cx="4038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92400" imgH="457200" progId="Equation.3">
                  <p:embed/>
                </p:oleObj>
              </mc:Choice>
              <mc:Fallback>
                <p:oleObj name="Equation" r:id="rId4" imgW="2692400" imgH="457200" progId="Equation.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551FAED-6CA3-ED49-9746-43E7CC2DE2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3314329"/>
                        <a:ext cx="40386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8ABB9F5-27BB-7548-8A48-CEC7C9B6FE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598" y="1798760"/>
            <a:ext cx="2420353" cy="2288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C7CD57-D91E-E241-BB47-4695C3E7B25A}"/>
              </a:ext>
            </a:extLst>
          </p:cNvPr>
          <p:cNvSpPr txBox="1"/>
          <p:nvPr/>
        </p:nvSpPr>
        <p:spPr>
          <a:xfrm>
            <a:off x="7398417" y="2603959"/>
            <a:ext cx="103471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0</a:t>
            </a:r>
            <a:r>
              <a:rPr lang="en-US" i="1" dirty="0"/>
              <a:t>e</a:t>
            </a:r>
            <a:r>
              <a:rPr lang="en-US" i="1" baseline="30000" dirty="0"/>
              <a:t>j</a:t>
            </a:r>
            <a:r>
              <a:rPr lang="en-US" i="1" baseline="30000" dirty="0">
                <a:latin typeface="Symbol" pitchFamily="2" charset="2"/>
              </a:rPr>
              <a:t>w</a:t>
            </a:r>
            <a:r>
              <a:rPr lang="en-US" i="1" baseline="300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24089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Why … (mathematical aside)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Capacitors have frequency-dependent impedances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The functional dependence on time isn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 arbitrary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Complex exponentials are </a:t>
            </a:r>
            <a:r>
              <a:rPr lang="en-US" i="1" dirty="0" err="1">
                <a:latin typeface="Arial" charset="0"/>
                <a:ea typeface="ＭＳ Ｐゴシック" charset="0"/>
                <a:cs typeface="ＭＳ Ｐゴシック" charset="0"/>
              </a:rPr>
              <a:t>eigenfunctions</a:t>
            </a: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of linear operators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i.e., d/dt(</a:t>
            </a:r>
            <a:r>
              <a:rPr lang="en-US" dirty="0" err="1">
                <a:latin typeface="Arial" charset="0"/>
                <a:ea typeface="ＭＳ Ｐゴシック" charset="0"/>
              </a:rPr>
              <a:t>e</a:t>
            </a:r>
            <a:r>
              <a:rPr lang="en-US" baseline="30000" dirty="0" err="1">
                <a:latin typeface="Arial" charset="0"/>
                <a:ea typeface="ＭＳ Ｐゴシック" charset="0"/>
              </a:rPr>
              <a:t>j</a:t>
            </a:r>
            <a:r>
              <a:rPr lang="en-US" baseline="30000" dirty="0" err="1">
                <a:latin typeface="Symbol" charset="0"/>
                <a:ea typeface="ＭＳ Ｐゴシック" charset="0"/>
                <a:cs typeface="Symbol" charset="0"/>
              </a:rPr>
              <a:t>w</a:t>
            </a:r>
            <a:r>
              <a:rPr lang="en-US" baseline="30000" dirty="0" err="1">
                <a:latin typeface="Arial" charset="0"/>
                <a:ea typeface="ＭＳ Ｐゴシック" charset="0"/>
              </a:rPr>
              <a:t>t</a:t>
            </a:r>
            <a:r>
              <a:rPr lang="en-US" dirty="0">
                <a:latin typeface="Arial" charset="0"/>
                <a:ea typeface="ＭＳ Ｐゴシック" charset="0"/>
              </a:rPr>
              <a:t>) = </a:t>
            </a:r>
            <a:r>
              <a:rPr lang="en-US" dirty="0">
                <a:latin typeface="Symbol" charset="0"/>
                <a:ea typeface="ＭＳ Ｐゴシック" charset="0"/>
                <a:cs typeface="Symbol" charset="0"/>
              </a:rPr>
              <a:t>l</a:t>
            </a:r>
            <a:r>
              <a:rPr lang="en-US" dirty="0">
                <a:latin typeface="Arial" charset="0"/>
                <a:ea typeface="ＭＳ Ｐゴシック" charset="0"/>
              </a:rPr>
              <a:t>(</a:t>
            </a:r>
            <a:r>
              <a:rPr lang="en-US" dirty="0" err="1">
                <a:latin typeface="Arial" charset="0"/>
                <a:ea typeface="ＭＳ Ｐゴシック" charset="0"/>
              </a:rPr>
              <a:t>e</a:t>
            </a:r>
            <a:r>
              <a:rPr lang="en-US" baseline="30000" dirty="0" err="1">
                <a:latin typeface="Arial" charset="0"/>
                <a:ea typeface="ＭＳ Ｐゴシック" charset="0"/>
              </a:rPr>
              <a:t>j</a:t>
            </a:r>
            <a:r>
              <a:rPr lang="en-US" baseline="30000" dirty="0" err="1">
                <a:latin typeface="Symbol" charset="0"/>
                <a:ea typeface="ＭＳ Ｐゴシック" charset="0"/>
                <a:cs typeface="Symbol" charset="0"/>
              </a:rPr>
              <a:t>w</a:t>
            </a:r>
            <a:r>
              <a:rPr lang="en-US" baseline="30000" dirty="0" err="1">
                <a:latin typeface="Arial" charset="0"/>
                <a:ea typeface="ＭＳ Ｐゴシック" charset="0"/>
              </a:rPr>
              <a:t>t</a:t>
            </a:r>
            <a:r>
              <a:rPr lang="en-US" dirty="0">
                <a:latin typeface="Arial" charset="0"/>
                <a:ea typeface="ＭＳ Ｐゴシック" charset="0"/>
              </a:rPr>
              <a:t>)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These special functions are invariant (other than scaling), so they form a natural </a:t>
            </a:r>
            <a:r>
              <a:rPr lang="en-US" i="1" dirty="0">
                <a:latin typeface="Arial" charset="0"/>
                <a:ea typeface="ＭＳ Ｐゴシック" charset="0"/>
              </a:rPr>
              <a:t>basis</a:t>
            </a:r>
            <a:r>
              <a:rPr lang="en-US" dirty="0">
                <a:latin typeface="Arial" charset="0"/>
                <a:ea typeface="ＭＳ Ｐゴシック" charset="0"/>
              </a:rPr>
              <a:t> for understanding the dynamics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… </a:t>
            </a:r>
          </a:p>
          <a:p>
            <a:r>
              <a:rPr lang="en-US" dirty="0">
                <a:latin typeface="Arial" charset="0"/>
                <a:ea typeface="ＭＳ Ｐゴシック" charset="0"/>
              </a:rPr>
              <a:t>Geometrically, </a:t>
            </a:r>
            <a:r>
              <a:rPr lang="en-US" dirty="0"/>
              <a:t>in the Complex plane, </a:t>
            </a:r>
            <a:br>
              <a:rPr lang="en-US" dirty="0"/>
            </a:br>
            <a:r>
              <a:rPr lang="en-US" dirty="0" err="1"/>
              <a:t>Zc</a:t>
            </a:r>
            <a:r>
              <a:rPr lang="en-US" dirty="0"/>
              <a:t> is orthogonal to R, so the series </a:t>
            </a:r>
            <a:br>
              <a:rPr lang="en-US" dirty="0"/>
            </a:br>
            <a:r>
              <a:rPr lang="en-US" dirty="0"/>
              <a:t>impedance is the </a:t>
            </a:r>
            <a:r>
              <a:rPr lang="en-US" b="1" u="sng" dirty="0"/>
              <a:t>vector</a:t>
            </a:r>
            <a:r>
              <a:rPr lang="en-US" dirty="0"/>
              <a:t> sum</a:t>
            </a:r>
            <a:br>
              <a:rPr lang="en-US" dirty="0"/>
            </a:br>
            <a:r>
              <a:rPr lang="en-US" dirty="0"/>
              <a:t>of the two</a:t>
            </a:r>
          </a:p>
          <a:p>
            <a:r>
              <a:rPr lang="en-US" dirty="0" err="1"/>
              <a:t>Zseries</a:t>
            </a:r>
            <a:r>
              <a:rPr lang="en-US" dirty="0"/>
              <a:t> is sometimes called a “</a:t>
            </a:r>
            <a:r>
              <a:rPr lang="en-US" b="1" dirty="0"/>
              <a:t>phasor</a:t>
            </a:r>
            <a:r>
              <a:rPr lang="en-US" dirty="0"/>
              <a:t>”</a:t>
            </a:r>
          </a:p>
          <a:p>
            <a:pPr lvl="1" eaLnBrk="1" hangingPunct="1"/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877217" y="4474201"/>
            <a:ext cx="1601355" cy="2124779"/>
            <a:chOff x="7416766" y="4466283"/>
            <a:chExt cx="1601355" cy="2124779"/>
          </a:xfrm>
        </p:grpSpPr>
        <p:pic>
          <p:nvPicPr>
            <p:cNvPr id="5" name="Picture 4" descr="CCF28032011_00010.pdf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501816" y="4466283"/>
              <a:ext cx="1516305" cy="206389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416766" y="6283285"/>
              <a:ext cx="61246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Zc</a:t>
              </a:r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68648C-F047-8C4D-B488-D8C901390D52}"/>
                </a:ext>
              </a:extLst>
            </p:cNvPr>
            <p:cNvSpPr txBox="1"/>
            <p:nvPr/>
          </p:nvSpPr>
          <p:spPr>
            <a:xfrm>
              <a:off x="7741618" y="5128252"/>
              <a:ext cx="61246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712320" y="447420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924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iamond Select Toys and Collectibles, LLC - Star Trek TOS Black Handle  Phaser">
            <a:extLst>
              <a:ext uri="{FF2B5EF4-FFF2-40B4-BE49-F238E27FC236}">
                <a16:creationId xmlns:a16="http://schemas.microsoft.com/office/drawing/2014/main" id="{5A1DD014-FC58-714B-9BF0-45868CA3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9457" y="1813426"/>
            <a:ext cx="5074543" cy="331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701B6-3C51-AA4F-AFD5-1F52D28AB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Phasors ≠ phasers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036D7-965A-7B48-83E9-F210A7BC1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070809"/>
            <a:ext cx="8008883" cy="529389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https://en.wikipedia.org/wiki/Phasor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Wikipedia uses U instead of Z for impedance …</a:t>
            </a:r>
          </a:p>
          <a:p>
            <a:r>
              <a:rPr lang="en-US" dirty="0"/>
              <a:t>One of these is dangerous … the other is a toy</a:t>
            </a:r>
          </a:p>
          <a:p>
            <a:endParaRPr lang="en-US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8EF9974A-B2AB-3C46-95E2-7884BC1AF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626602"/>
            <a:ext cx="3810000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344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EE96-F608-D249-B60E-2BF69E3E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mathematical aside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87328-8EE3-8340-B1FB-66A334FD3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Teaching physics got me wondering if our use of the “+” symbol with vectors maybe confusing</a:t>
            </a:r>
          </a:p>
          <a:p>
            <a:r>
              <a:rPr lang="en-US" dirty="0"/>
              <a:t>The “+” symbol has 2 different meanings</a:t>
            </a:r>
          </a:p>
          <a:p>
            <a:pPr lvl="1"/>
            <a:r>
              <a:rPr lang="en-US" dirty="0"/>
              <a:t>Actually more … </a:t>
            </a:r>
          </a:p>
          <a:p>
            <a:r>
              <a:rPr lang="en-US" dirty="0"/>
              <a:t>Do you agree that the sum of two parallel vectors of length a and b is a third vector parallel to them of length (</a:t>
            </a:r>
            <a:r>
              <a:rPr lang="en-US" dirty="0" err="1"/>
              <a:t>a+b</a:t>
            </a:r>
            <a:r>
              <a:rPr lang="en-US" dirty="0"/>
              <a:t>)? </a:t>
            </a:r>
          </a:p>
          <a:p>
            <a:pPr lvl="1"/>
            <a:r>
              <a:rPr lang="en-US" dirty="0"/>
              <a:t>a and b are (generally) real numbers, and “+” has exactly its usual meaning as the sum of those numbers</a:t>
            </a:r>
          </a:p>
          <a:p>
            <a:r>
              <a:rPr lang="en-US" dirty="0"/>
              <a:t>If our 2 vectors are not parallel, then what is their sum?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03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7E20-1FC5-994A-8D2C-0F1665A83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2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715FC-8E8B-F244-AC78-7C47C53B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5246914"/>
          </a:xfrm>
        </p:spPr>
        <p:txBody>
          <a:bodyPr/>
          <a:lstStyle/>
          <a:p>
            <a:r>
              <a:rPr lang="en-US" dirty="0"/>
              <a:t>Two ways to answer this are geometrically and algebraically …</a:t>
            </a:r>
          </a:p>
          <a:p>
            <a:r>
              <a:rPr lang="en-US" dirty="0"/>
              <a:t>The geometrical recipe is to put the head of one on the tail of the other, the sum is the vector …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Algebraically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Define a </a:t>
            </a:r>
            <a:r>
              <a:rPr lang="en-US" i="1" dirty="0"/>
              <a:t>basis</a:t>
            </a:r>
            <a:r>
              <a:rPr lang="en-US" dirty="0"/>
              <a:t>, a set of </a:t>
            </a:r>
            <a:r>
              <a:rPr lang="en-US" i="1" dirty="0"/>
              <a:t>unit vectors</a:t>
            </a:r>
            <a:r>
              <a:rPr lang="en-US" dirty="0"/>
              <a:t> (that span the </a:t>
            </a:r>
            <a:r>
              <a:rPr lang="en-US" i="1" dirty="0"/>
              <a:t>vector space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the </a:t>
            </a:r>
            <a:r>
              <a:rPr lang="en-US" i="1" dirty="0"/>
              <a:t>components</a:t>
            </a:r>
            <a:r>
              <a:rPr lang="en-US" dirty="0"/>
              <a:t> of the two vectors (e.g., by projecting each onto its unit basis vectors)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 the corresponding components …</a:t>
            </a:r>
          </a:p>
          <a:p>
            <a:pPr marL="1314450" lvl="2" indent="-457200"/>
            <a:r>
              <a:rPr lang="en-US" i="1" dirty="0"/>
              <a:t>Never</a:t>
            </a:r>
            <a:r>
              <a:rPr lang="en-US" dirty="0"/>
              <a:t> add different components to each other algebraically 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26120AA-BE25-CD47-B584-91E19B4D7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2545"/>
          <a:stretch/>
        </p:blipFill>
        <p:spPr bwMode="auto">
          <a:xfrm>
            <a:off x="5810296" y="2378528"/>
            <a:ext cx="3333704" cy="217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08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7E20-1FC5-994A-8D2C-0F1665A83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2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715FC-8E8B-F244-AC78-7C47C53BD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Algebraically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 you see 2 distinct meanings of “+”?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44A1F-05FD-7846-A26C-8243CF8D6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58000" contras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1600" y="1752600"/>
            <a:ext cx="6400800" cy="378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78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7E20-1FC5-994A-8D2C-0F1665A83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Algebraic notation for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715FC-8E8B-F244-AC78-7C47C53BD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The blue “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” are conventional addition of numbers</a:t>
            </a:r>
          </a:p>
          <a:p>
            <a:r>
              <a:rPr lang="en-US" dirty="0"/>
              <a:t>The red “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” are not! They represent the addition of 2 vectors, that have to follow the “head to tail” rule explained in the geometrical representation</a:t>
            </a:r>
          </a:p>
          <a:p>
            <a:endParaRPr lang="en-US" dirty="0"/>
          </a:p>
          <a:p>
            <a:r>
              <a:rPr lang="en-US" dirty="0"/>
              <a:t>Comments? </a:t>
            </a:r>
          </a:p>
          <a:p>
            <a:endParaRPr lang="en-US" dirty="0"/>
          </a:p>
          <a:p>
            <a:r>
              <a:rPr lang="en-US" dirty="0"/>
              <a:t>Complex numbers z=</a:t>
            </a:r>
            <a:r>
              <a:rPr lang="en-US" dirty="0" err="1"/>
              <a:t>a</a:t>
            </a:r>
            <a:r>
              <a:rPr lang="en-US" dirty="0" err="1">
                <a:solidFill>
                  <a:srgbClr val="FF0000"/>
                </a:solidFill>
              </a:rPr>
              <a:t>+</a:t>
            </a:r>
            <a:r>
              <a:rPr lang="en-US" dirty="0" err="1"/>
              <a:t>jb</a:t>
            </a:r>
            <a:r>
              <a:rPr lang="en-US" dirty="0"/>
              <a:t> are like 2-d vectors in having 2 distinct components, which have to be combined by specific rules (i.e., never simply add a’s to b’s …) </a:t>
            </a:r>
          </a:p>
          <a:p>
            <a:pPr lvl="1"/>
            <a:r>
              <a:rPr lang="en-US" dirty="0"/>
              <a:t>Z1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Z2 = (a1</a:t>
            </a:r>
            <a:r>
              <a:rPr lang="en-US" dirty="0">
                <a:solidFill>
                  <a:srgbClr val="00B0F0"/>
                </a:solidFill>
              </a:rPr>
              <a:t>+</a:t>
            </a:r>
            <a:r>
              <a:rPr lang="en-US" dirty="0"/>
              <a:t>a2)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j(b1</a:t>
            </a:r>
            <a:r>
              <a:rPr lang="en-US" dirty="0">
                <a:solidFill>
                  <a:srgbClr val="00B0F0"/>
                </a:solidFill>
              </a:rPr>
              <a:t>+</a:t>
            </a:r>
            <a:r>
              <a:rPr lang="en-US" dirty="0"/>
              <a:t>b2)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32098-70C4-C742-914C-B1EDFFD596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800" y="1295400"/>
            <a:ext cx="4267200" cy="50677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8838C31-7E55-5E4B-B580-B4B6165596E5}"/>
              </a:ext>
            </a:extLst>
          </p:cNvPr>
          <p:cNvSpPr/>
          <p:nvPr/>
        </p:nvSpPr>
        <p:spPr bwMode="auto">
          <a:xfrm>
            <a:off x="1414463" y="1485900"/>
            <a:ext cx="228600" cy="2286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2B0923-81B7-E247-9511-FABED8017936}"/>
              </a:ext>
            </a:extLst>
          </p:cNvPr>
          <p:cNvSpPr/>
          <p:nvPr/>
        </p:nvSpPr>
        <p:spPr bwMode="auto">
          <a:xfrm>
            <a:off x="3433763" y="1476375"/>
            <a:ext cx="228600" cy="2286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F13C5C-169C-C145-B44D-22BE0C45DAC0}"/>
              </a:ext>
            </a:extLst>
          </p:cNvPr>
          <p:cNvSpPr/>
          <p:nvPr/>
        </p:nvSpPr>
        <p:spPr bwMode="auto">
          <a:xfrm>
            <a:off x="4895851" y="1362075"/>
            <a:ext cx="228600" cy="2286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1BF4B8-CB96-ED4A-B0EB-356A6BD57A9D}"/>
              </a:ext>
            </a:extLst>
          </p:cNvPr>
          <p:cNvSpPr/>
          <p:nvPr/>
        </p:nvSpPr>
        <p:spPr bwMode="auto">
          <a:xfrm>
            <a:off x="4048126" y="1471612"/>
            <a:ext cx="228600" cy="228600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95A83C-91E1-0C4B-9B62-8C7BEE3FE529}"/>
              </a:ext>
            </a:extLst>
          </p:cNvPr>
          <p:cNvSpPr/>
          <p:nvPr/>
        </p:nvSpPr>
        <p:spPr bwMode="auto">
          <a:xfrm>
            <a:off x="2543176" y="1471612"/>
            <a:ext cx="228600" cy="228600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200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3AFF-41A5-7C40-8CDB-4612E891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complex numbers?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455CA-6459-674E-A27B-115F8E520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not use 2-d vectors, where we agree the x-components are amplitudes and the y-components are phases? </a:t>
            </a:r>
          </a:p>
          <a:p>
            <a:r>
              <a:rPr lang="en-US" dirty="0"/>
              <a:t>That doesn’t work because adding 2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dirty="0"/>
              <a:t> to the phase doesn’t change it – phase is cyclical</a:t>
            </a:r>
          </a:p>
          <a:p>
            <a:pPr lvl="1"/>
            <a:r>
              <a:rPr lang="en-US" dirty="0"/>
              <a:t>Just like j</a:t>
            </a:r>
            <a:r>
              <a:rPr lang="en-US" baseline="30000" dirty="0"/>
              <a:t>2</a:t>
            </a:r>
            <a:r>
              <a:rPr lang="en-US" dirty="0"/>
              <a:t> = -1 and j</a:t>
            </a:r>
            <a:r>
              <a:rPr lang="en-US" baseline="30000" dirty="0"/>
              <a:t>4</a:t>
            </a:r>
            <a:r>
              <a:rPr lang="en-US" dirty="0"/>
              <a:t> = 1, so j</a:t>
            </a:r>
            <a:r>
              <a:rPr lang="en-US" baseline="30000" dirty="0"/>
              <a:t>5</a:t>
            </a:r>
            <a:r>
              <a:rPr lang="en-US" dirty="0"/>
              <a:t> = j, …</a:t>
            </a:r>
          </a:p>
          <a:p>
            <a:r>
              <a:rPr lang="en-US" dirty="0"/>
              <a:t>Complex number algebra gives the right answers, whereas real vector algebra doesn’t</a:t>
            </a:r>
          </a:p>
          <a:p>
            <a:pPr lvl="1"/>
            <a:r>
              <a:rPr lang="en-US" dirty="0"/>
              <a:t>If you </a:t>
            </a:r>
            <a:r>
              <a:rPr lang="en-US" i="1" dirty="0"/>
              <a:t>really</a:t>
            </a:r>
            <a:r>
              <a:rPr lang="en-US" dirty="0"/>
              <a:t> want to know why … consider becoming a mathematician or physicist instead of an engineer … ;-)</a:t>
            </a:r>
          </a:p>
          <a:p>
            <a:pPr lvl="1"/>
            <a:r>
              <a:rPr lang="en-US" dirty="0"/>
              <a:t>“This is a hammer, this is how you can use it. This is Fourier analysis, this is how you can use it. …”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2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D12F31D3-0DBA-A74B-8324-C9CA534EA5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Summary (KEY SLIDE!!)</a:t>
            </a: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57F94B0D-4997-0C47-9176-E70756F2E7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295400"/>
            <a:ext cx="8153400" cy="4800600"/>
          </a:xfrm>
        </p:spPr>
        <p:txBody>
          <a:bodyPr/>
          <a:lstStyle/>
          <a:p>
            <a:r>
              <a:rPr lang="en-US" altLang="en-US" dirty="0"/>
              <a:t>That was some gnarly math, so let’s summarize and conceptualize … </a:t>
            </a:r>
          </a:p>
          <a:p>
            <a:r>
              <a:rPr lang="en-US" altLang="en-US" dirty="0"/>
              <a:t>Circuits with sinusoidal voltage sources, capacitors, resistors (and inductors) will exhibit sinusoidal voltages and currents (with different amplitudes </a:t>
            </a:r>
            <a:r>
              <a:rPr lang="en-US" altLang="en-US" u="sng" dirty="0"/>
              <a:t>and</a:t>
            </a:r>
            <a:r>
              <a:rPr lang="en-US" altLang="en-US" dirty="0"/>
              <a:t> phases)</a:t>
            </a:r>
          </a:p>
          <a:p>
            <a:r>
              <a:rPr lang="en-US" altLang="en-US" dirty="0"/>
              <a:t>To compute those amplitudes and phases, instead of calculus, treat a capacitor’s impedance algebraically as a complex number </a:t>
            </a:r>
          </a:p>
          <a:p>
            <a:pPr lvl="1"/>
            <a:r>
              <a:rPr lang="en-US" altLang="en-US" dirty="0"/>
              <a:t>Z = 1/(</a:t>
            </a:r>
            <a:r>
              <a:rPr lang="en-US" altLang="en-US" dirty="0" err="1"/>
              <a:t>j</a:t>
            </a:r>
            <a:r>
              <a:rPr lang="en-US" altLang="en-US" dirty="0" err="1">
                <a:latin typeface="Symbol" pitchFamily="2" charset="2"/>
              </a:rPr>
              <a:t>w</a:t>
            </a:r>
            <a:r>
              <a:rPr lang="en-US" altLang="en-US" dirty="0" err="1"/>
              <a:t>C</a:t>
            </a:r>
            <a:r>
              <a:rPr lang="en-US" altLang="en-US" dirty="0"/>
              <a:t>) = 1/(j</a:t>
            </a:r>
            <a:r>
              <a:rPr lang="en-US" altLang="en-US" dirty="0">
                <a:latin typeface="Symbol" pitchFamily="2" charset="2"/>
              </a:rPr>
              <a:t>2p</a:t>
            </a:r>
            <a:r>
              <a:rPr lang="en-US" altLang="en-US" dirty="0"/>
              <a:t>fC), impedance changes with frequency (so we solve the circuit at each frequency </a:t>
            </a:r>
            <a:r>
              <a:rPr lang="en-US" altLang="en-US"/>
              <a:t>of interest separately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Complex impedances and numbers are a book-keeping trick, to deal with </a:t>
            </a:r>
            <a:r>
              <a:rPr lang="en-US" altLang="en-US" b="1" i="1" dirty="0"/>
              <a:t>phase</a:t>
            </a:r>
            <a:r>
              <a:rPr lang="en-US" altLang="en-US" dirty="0"/>
              <a:t>, which doesn’t exist in DC circuits. </a:t>
            </a:r>
          </a:p>
          <a:p>
            <a:r>
              <a:rPr lang="en-US" altLang="en-US" dirty="0"/>
              <a:t>The rules of complex algebra give the right answers </a:t>
            </a:r>
          </a:p>
          <a:p>
            <a:r>
              <a:rPr lang="en-US" altLang="en-US" dirty="0"/>
              <a:t>Let’s now simulate an RC series circuit in </a:t>
            </a:r>
            <a:r>
              <a:rPr lang="en-US" altLang="en-US" dirty="0" err="1"/>
              <a:t>Matlab</a:t>
            </a:r>
            <a:r>
              <a:rPr lang="en-US" altLang="en-US" dirty="0"/>
              <a:t> … </a:t>
            </a:r>
          </a:p>
        </p:txBody>
      </p:sp>
    </p:spTree>
    <p:extLst>
      <p:ext uri="{BB962C8B-B14F-4D97-AF65-F5344CB8AC3E}">
        <p14:creationId xmlns:p14="http://schemas.microsoft.com/office/powerpoint/2010/main" val="33093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5E8E-5E0B-1147-B000-667C3BC4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605CE-C1E6-F646-989E-B88E97102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56138"/>
            <a:ext cx="7772400" cy="4800600"/>
          </a:xfrm>
        </p:spPr>
        <p:txBody>
          <a:bodyPr/>
          <a:lstStyle/>
          <a:p>
            <a:r>
              <a:rPr lang="en-US" sz="2000" dirty="0"/>
              <a:t>You should have already studied Chapters 5-6 in Boysen &amp; </a:t>
            </a:r>
            <a:r>
              <a:rPr lang="en-US" sz="2000" dirty="0" err="1"/>
              <a:t>Kybett</a:t>
            </a:r>
            <a:r>
              <a:rPr lang="en-US" sz="2000" dirty="0"/>
              <a:t> – if not, then do so ASAP …</a:t>
            </a:r>
          </a:p>
          <a:p>
            <a:r>
              <a:rPr lang="en-US" sz="2000" dirty="0"/>
              <a:t>We’ll skip Ch. 7, Resonant circuits. I encourage you to read it, but it will be hard to do the experiments with your kits, because you don’t have a good choice of inductors, and resonant frequencies tend to be higher than we can reliably measure (100’s of kHz)</a:t>
            </a:r>
          </a:p>
          <a:p>
            <a:r>
              <a:rPr lang="en-US" sz="2000" dirty="0"/>
              <a:t>Ch. 8, Transistor amplifiers – focus on what is biasing, but otherwise you can safely skip. We’ll discuss emitter followers more simply in lecture, and spend some time on op-amps</a:t>
            </a:r>
          </a:p>
          <a:p>
            <a:r>
              <a:rPr lang="en-US" sz="2000" dirty="0"/>
              <a:t>Ch. 9, Oscillators – we’ll make one with a function generator IC kit, so we don’t have to worry about oscillator theory</a:t>
            </a:r>
          </a:p>
          <a:p>
            <a:r>
              <a:rPr lang="en-US" sz="2000" dirty="0"/>
              <a:t>Ch. 10, Transformers; Ch. 11 Power supply circuits, we’ll skip – we built a cool PS with an IC, so we’re essentially done!!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STUDY carefully CHAPTERS 5 and 6, AC CIRCUITS and FILTERS, and revisit prior chapters – and we’re done with the book!!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764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2CC23-30EA-B74B-BB95-F4395542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914FF-9E0B-974B-97A7-1A62E8383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56138"/>
            <a:ext cx="7772400" cy="4800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Automate control of the LM317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Enable the Arduino to effectively turn the LM317’s knob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Enable </a:t>
            </a:r>
            <a:r>
              <a:rPr lang="en-US" sz="1800" dirty="0" err="1"/>
              <a:t>Matlab</a:t>
            </a:r>
            <a:r>
              <a:rPr lang="en-US" sz="1800" dirty="0"/>
              <a:t> to control the LM317, without loosing manual knob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i="1" dirty="0"/>
              <a:t>How we do this</a:t>
            </a:r>
            <a:r>
              <a:rPr lang="en-US" sz="1800" dirty="0"/>
              <a:t> is more important educationally, so I want to show you the </a:t>
            </a:r>
            <a:r>
              <a:rPr lang="en-US" sz="1800" i="1" dirty="0"/>
              <a:t>process</a:t>
            </a:r>
            <a:r>
              <a:rPr lang="en-US" sz="1800" dirty="0"/>
              <a:t> I went through to engineer this novel solution</a:t>
            </a:r>
            <a:endParaRPr lang="en-US" sz="1800" i="1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Explore AC … time varying voltages and signals, for the rest of the semester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Build a function generator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Construct an oscilloscope (in software) to display time-varying signals (much better than Serial Plotter)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Automate control of function generator’s frequency </a:t>
            </a:r>
          </a:p>
          <a:p>
            <a:pPr marL="514350" indent="-457200">
              <a:buFont typeface="+mj-lt"/>
              <a:buAutoNum type="arabicPeriod"/>
            </a:pPr>
            <a:r>
              <a:rPr lang="en-US" sz="2000" dirty="0"/>
              <a:t>Final project will be a portfolio of your previous labs (minus your least favorite one). That’s all folks!! </a:t>
            </a:r>
          </a:p>
          <a:p>
            <a:pPr marL="5715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We’ll mix up 1 and 2 … we’ll need AC concepts to do #1.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2951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BB7DA-A484-9645-ABBE-FE7872E3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the LM317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1304-406F-554B-9F9D-82709C35F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7223"/>
            <a:ext cx="8091577" cy="55809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We’ve seen how </a:t>
            </a:r>
            <a:r>
              <a:rPr lang="en-US" dirty="0" err="1"/>
              <a:t>Matlab</a:t>
            </a:r>
            <a:r>
              <a:rPr lang="en-US" dirty="0"/>
              <a:t> can send and receive data from Arduino through the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serialport</a:t>
            </a:r>
            <a:r>
              <a:rPr lang="en-US" dirty="0"/>
              <a:t> object and hardware</a:t>
            </a:r>
          </a:p>
          <a:p>
            <a:r>
              <a:rPr lang="en-US" dirty="0"/>
              <a:t>How can </a:t>
            </a:r>
            <a:r>
              <a:rPr lang="en-US" dirty="0" err="1"/>
              <a:t>Matlab</a:t>
            </a:r>
            <a:r>
              <a:rPr lang="en-US" dirty="0"/>
              <a:t> tell Arduino to </a:t>
            </a:r>
            <a:r>
              <a:rPr lang="en-US" i="1" dirty="0"/>
              <a:t>control</a:t>
            </a:r>
            <a:r>
              <a:rPr lang="en-US" dirty="0"/>
              <a:t> the LM317’s voltage?</a:t>
            </a:r>
          </a:p>
          <a:p>
            <a:pPr lvl="1"/>
            <a:r>
              <a:rPr lang="en-US" dirty="0"/>
              <a:t>LM317 is pure analog – it has no digital interface</a:t>
            </a:r>
          </a:p>
          <a:p>
            <a:pPr lvl="1"/>
            <a:r>
              <a:rPr lang="en-US" dirty="0"/>
              <a:t>The Arduino has an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function … might that help??</a:t>
            </a:r>
          </a:p>
          <a:p>
            <a:pPr lvl="1"/>
            <a:r>
              <a:rPr lang="en-US" dirty="0"/>
              <a:t>Let’s imagine Arduino produces an analog voltage … </a:t>
            </a:r>
            <a:r>
              <a:rPr lang="en-US" i="1" dirty="0"/>
              <a:t>how</a:t>
            </a:r>
            <a:r>
              <a:rPr lang="en-US" dirty="0"/>
              <a:t> might a variable DC voltage control the LM317?</a:t>
            </a:r>
          </a:p>
          <a:p>
            <a:pPr lvl="2"/>
            <a:r>
              <a:rPr lang="en-US" dirty="0"/>
              <a:t>The LM317 datasheet must have the answer (or at least clues)</a:t>
            </a:r>
          </a:p>
          <a:p>
            <a:pPr lvl="1"/>
            <a:endParaRPr lang="en-US" dirty="0"/>
          </a:p>
          <a:p>
            <a:r>
              <a:rPr lang="en-US" dirty="0"/>
              <a:t>“Top down” and “bottom up” refer to two complementary approaches to engineering</a:t>
            </a:r>
          </a:p>
          <a:p>
            <a:pPr lvl="1"/>
            <a:r>
              <a:rPr lang="en-US" dirty="0"/>
              <a:t>We’ve broken or cut the automation task into 3 big conceptual pieces (Hardware, software, data interfaces) – that’s a “top-down” approach </a:t>
            </a:r>
          </a:p>
          <a:p>
            <a:pPr lvl="1"/>
            <a:r>
              <a:rPr lang="en-US" dirty="0"/>
              <a:t>Building those pieces, even before we know how they can fit together, is a “bottom-up” approach</a:t>
            </a:r>
          </a:p>
          <a:p>
            <a:pPr lvl="1"/>
            <a:r>
              <a:rPr lang="en-US" dirty="0"/>
              <a:t>When is one approach better than the other?? </a:t>
            </a:r>
          </a:p>
          <a:p>
            <a:pPr lvl="2"/>
            <a:r>
              <a:rPr lang="en-US" dirty="0"/>
              <a:t>If you know what you’re doing, then top-down can be more efficient</a:t>
            </a:r>
          </a:p>
          <a:p>
            <a:pPr lvl="2"/>
            <a:r>
              <a:rPr lang="en-US" dirty="0"/>
              <a:t>If you’re uncertain (as we are now), then bottom-up can reduce uncertainties – so that’s how we’ll proceed now</a:t>
            </a:r>
          </a:p>
        </p:txBody>
      </p:sp>
    </p:spTree>
    <p:extLst>
      <p:ext uri="{BB962C8B-B14F-4D97-AF65-F5344CB8AC3E}">
        <p14:creationId xmlns:p14="http://schemas.microsoft.com/office/powerpoint/2010/main" val="4267243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7866-6A5C-B785-867F-447271F0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Bottom-Up view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47900-6D1D-9B4C-B156-55EF8A39312B}"/>
              </a:ext>
            </a:extLst>
          </p:cNvPr>
          <p:cNvSpPr/>
          <p:nvPr/>
        </p:nvSpPr>
        <p:spPr bwMode="auto">
          <a:xfrm>
            <a:off x="1400140" y="3632855"/>
            <a:ext cx="1870364" cy="109727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Arduino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Nano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50A535-497F-1458-4847-FD3CE5BC5CBD}"/>
              </a:ext>
            </a:extLst>
          </p:cNvPr>
          <p:cNvGrpSpPr/>
          <p:nvPr/>
        </p:nvGrpSpPr>
        <p:grpSpPr>
          <a:xfrm>
            <a:off x="632251" y="1749572"/>
            <a:ext cx="5276505" cy="1097280"/>
            <a:chOff x="2788921" y="5486400"/>
            <a:chExt cx="5276505" cy="1097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7F4DBC-7BAD-E9CE-0548-5E5E80E7919C}"/>
                </a:ext>
              </a:extLst>
            </p:cNvPr>
            <p:cNvSpPr/>
            <p:nvPr/>
          </p:nvSpPr>
          <p:spPr bwMode="auto">
            <a:xfrm>
              <a:off x="3561312" y="5486401"/>
              <a:ext cx="1870364" cy="109727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" charset="0"/>
                  <a:ea typeface="ＭＳ Ｐゴシック" pitchFamily="-1" charset="-128"/>
                  <a:cs typeface="ＭＳ Ｐゴシック" pitchFamily="-1" charset="-128"/>
                </a:rPr>
                <a:t>LM317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 err="1">
                  <a:latin typeface="Arial" pitchFamily="-1" charset="0"/>
                  <a:ea typeface="ＭＳ Ｐゴシック" pitchFamily="-1" charset="-128"/>
                  <a:cs typeface="ＭＳ Ｐゴシック" pitchFamily="-1" charset="-128"/>
                </a:rPr>
                <a:t>Vout</a:t>
              </a:r>
              <a:r>
                <a:rPr lang="en-US" sz="1800" dirty="0">
                  <a:latin typeface="Arial" pitchFamily="-1" charset="0"/>
                  <a:ea typeface="ＭＳ Ｐゴシック" pitchFamily="-1" charset="-128"/>
                  <a:cs typeface="ＭＳ Ｐゴシック" pitchFamily="-1" charset="-128"/>
                </a:rPr>
                <a:t> = 1.25(1+R2/R1)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BE7ED25-3035-0503-0480-34B037926E83}"/>
                </a:ext>
              </a:extLst>
            </p:cNvPr>
            <p:cNvCxnSpPr/>
            <p:nvPr/>
          </p:nvCxnSpPr>
          <p:spPr bwMode="auto">
            <a:xfrm>
              <a:off x="3170614" y="6043354"/>
              <a:ext cx="39069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C1BE11-C965-8568-A33B-865E674836C0}"/>
                </a:ext>
              </a:extLst>
            </p:cNvPr>
            <p:cNvCxnSpPr>
              <a:cxnSpLocks/>
              <a:endCxn id="12" idx="1"/>
            </p:cNvCxnSpPr>
            <p:nvPr/>
          </p:nvCxnSpPr>
          <p:spPr bwMode="auto">
            <a:xfrm>
              <a:off x="5431676" y="6035040"/>
              <a:ext cx="763386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506A7-095E-19D1-A4D3-DD11B6A19758}"/>
                </a:ext>
              </a:extLst>
            </p:cNvPr>
            <p:cNvSpPr txBox="1"/>
            <p:nvPr/>
          </p:nvSpPr>
          <p:spPr>
            <a:xfrm>
              <a:off x="2788921" y="5865762"/>
              <a:ext cx="732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5120ECA-866E-12AD-5890-FCBAF9AEFD88}"/>
                </a:ext>
              </a:extLst>
            </p:cNvPr>
            <p:cNvSpPr/>
            <p:nvPr/>
          </p:nvSpPr>
          <p:spPr bwMode="auto">
            <a:xfrm>
              <a:off x="6195062" y="5486400"/>
              <a:ext cx="1870364" cy="109727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" charset="0"/>
                  <a:ea typeface="ＭＳ Ｐゴシック" pitchFamily="-1" charset="-128"/>
                  <a:cs typeface="ＭＳ Ｐゴシック" pitchFamily="-1" charset="-128"/>
                </a:rPr>
                <a:t>Circuit/device under test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>
                  <a:latin typeface="Arial" pitchFamily="-1" charset="0"/>
                  <a:ea typeface="ＭＳ Ｐゴシック" pitchFamily="-1" charset="-128"/>
                  <a:cs typeface="ＭＳ Ｐゴシック" pitchFamily="-1" charset="-128"/>
                </a:rPr>
                <a:t>(DUT)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C8F725-98C4-0D3A-F320-ED151A6AAAE0}"/>
                </a:ext>
              </a:extLst>
            </p:cNvPr>
            <p:cNvSpPr txBox="1"/>
            <p:nvPr/>
          </p:nvSpPr>
          <p:spPr>
            <a:xfrm>
              <a:off x="5462156" y="6053051"/>
              <a:ext cx="732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Vout</a:t>
              </a:r>
              <a:endParaRPr lang="en-US" sz="1600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6643E06-FC56-EF20-870D-CC7B9D1694FD}"/>
              </a:ext>
            </a:extLst>
          </p:cNvPr>
          <p:cNvSpPr/>
          <p:nvPr/>
        </p:nvSpPr>
        <p:spPr bwMode="auto">
          <a:xfrm>
            <a:off x="5962728" y="3631746"/>
            <a:ext cx="1870364" cy="109727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MATLAB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(plot, …)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FE5E0F-6DF8-9A0E-15BA-1DF8222F87B2}"/>
              </a:ext>
            </a:extLst>
          </p:cNvPr>
          <p:cNvSpPr txBox="1"/>
          <p:nvPr/>
        </p:nvSpPr>
        <p:spPr>
          <a:xfrm>
            <a:off x="1149074" y="3293192"/>
            <a:ext cx="1336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analogRead</a:t>
            </a:r>
            <a:endParaRPr lang="en-US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D1AD5D-9758-2371-493C-105481F7F217}"/>
              </a:ext>
            </a:extLst>
          </p:cNvPr>
          <p:cNvSpPr/>
          <p:nvPr/>
        </p:nvSpPr>
        <p:spPr bwMode="auto">
          <a:xfrm>
            <a:off x="4135198" y="3812115"/>
            <a:ext cx="1060428" cy="73876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Serial Monitor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D7C08-06D7-7203-AB74-0428FB24E5DD}"/>
              </a:ext>
            </a:extLst>
          </p:cNvPr>
          <p:cNvSpPr txBox="1"/>
          <p:nvPr/>
        </p:nvSpPr>
        <p:spPr>
          <a:xfrm>
            <a:off x="5210192" y="3627534"/>
            <a:ext cx="758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Copy/paste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BB8B32C-4C91-60BD-54B2-AC6B97634501}"/>
              </a:ext>
            </a:extLst>
          </p:cNvPr>
          <p:cNvCxnSpPr>
            <a:cxnSpLocks/>
            <a:stCxn id="32" idx="3"/>
            <a:endCxn id="16" idx="1"/>
          </p:cNvCxnSpPr>
          <p:nvPr/>
        </p:nvCxnSpPr>
        <p:spPr bwMode="auto">
          <a:xfrm flipV="1">
            <a:off x="5195626" y="4180386"/>
            <a:ext cx="767102" cy="111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222A664-F465-57AC-9894-7B7691F77A20}"/>
              </a:ext>
            </a:extLst>
          </p:cNvPr>
          <p:cNvCxnSpPr>
            <a:cxnSpLocks/>
            <a:stCxn id="12" idx="2"/>
            <a:endCxn id="11" idx="1"/>
          </p:cNvCxnSpPr>
          <p:nvPr/>
        </p:nvCxnSpPr>
        <p:spPr bwMode="auto">
          <a:xfrm rot="5400000">
            <a:off x="2519535" y="1727456"/>
            <a:ext cx="1334644" cy="3573434"/>
          </a:xfrm>
          <a:prstGeom prst="bentConnector4">
            <a:avLst>
              <a:gd name="adj1" fmla="val 29446"/>
              <a:gd name="adj2" fmla="val 106397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Can 44">
            <a:extLst>
              <a:ext uri="{FF2B5EF4-FFF2-40B4-BE49-F238E27FC236}">
                <a16:creationId xmlns:a16="http://schemas.microsoft.com/office/drawing/2014/main" id="{442FC364-742B-F21F-4377-23E753677ECD}"/>
              </a:ext>
            </a:extLst>
          </p:cNvPr>
          <p:cNvSpPr/>
          <p:nvPr/>
        </p:nvSpPr>
        <p:spPr bwMode="auto">
          <a:xfrm>
            <a:off x="7026196" y="5677645"/>
            <a:ext cx="888862" cy="846527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Lab Report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2B4E966-4C71-E250-B487-E27737E26982}"/>
              </a:ext>
            </a:extLst>
          </p:cNvPr>
          <p:cNvCxnSpPr>
            <a:cxnSpLocks/>
            <a:stCxn id="11" idx="3"/>
            <a:endCxn id="32" idx="1"/>
          </p:cNvCxnSpPr>
          <p:nvPr/>
        </p:nvCxnSpPr>
        <p:spPr bwMode="auto">
          <a:xfrm>
            <a:off x="3270504" y="4181495"/>
            <a:ext cx="864694" cy="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7911DF5-96C0-96B3-E87B-BAA5BE0B534B}"/>
              </a:ext>
            </a:extLst>
          </p:cNvPr>
          <p:cNvSpPr/>
          <p:nvPr/>
        </p:nvSpPr>
        <p:spPr bwMode="auto">
          <a:xfrm>
            <a:off x="4364531" y="5552777"/>
            <a:ext cx="1870364" cy="109727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Word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86A06495-2661-3D1A-FEAB-F9CD5E204FE6}"/>
              </a:ext>
            </a:extLst>
          </p:cNvPr>
          <p:cNvCxnSpPr>
            <a:cxnSpLocks/>
            <a:stCxn id="16" idx="2"/>
            <a:endCxn id="46" idx="0"/>
          </p:cNvCxnSpPr>
          <p:nvPr/>
        </p:nvCxnSpPr>
        <p:spPr bwMode="auto">
          <a:xfrm rot="5400000">
            <a:off x="5686936" y="4341803"/>
            <a:ext cx="823752" cy="159819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0074E63-CE07-758E-98C4-BB1917EDDAA6}"/>
              </a:ext>
            </a:extLst>
          </p:cNvPr>
          <p:cNvSpPr txBox="1"/>
          <p:nvPr/>
        </p:nvSpPr>
        <p:spPr>
          <a:xfrm>
            <a:off x="6891622" y="4710656"/>
            <a:ext cx="758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Copy/paste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5A9028A4-F4D6-7BE7-C0D4-C39877AEF32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34895" y="6100909"/>
            <a:ext cx="767102" cy="111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4551CAD-7AF1-51CA-5B3A-333E0520517C}"/>
              </a:ext>
            </a:extLst>
          </p:cNvPr>
          <p:cNvSpPr txBox="1"/>
          <p:nvPr/>
        </p:nvSpPr>
        <p:spPr>
          <a:xfrm>
            <a:off x="3200017" y="3872826"/>
            <a:ext cx="758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402B597A-12F5-FD3E-9EA7-20DDD7F74206}"/>
              </a:ext>
            </a:extLst>
          </p:cNvPr>
          <p:cNvSpPr txBox="1">
            <a:spLocks/>
          </p:cNvSpPr>
          <p:nvPr/>
        </p:nvSpPr>
        <p:spPr bwMode="auto">
          <a:xfrm>
            <a:off x="525022" y="1091464"/>
            <a:ext cx="8093956" cy="447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Our apparatus was like this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197E7F-8A27-A41C-4754-393BAD77D905}"/>
              </a:ext>
            </a:extLst>
          </p:cNvPr>
          <p:cNvCxnSpPr/>
          <p:nvPr/>
        </p:nvCxnSpPr>
        <p:spPr bwMode="auto">
          <a:xfrm>
            <a:off x="226646" y="1953846"/>
            <a:ext cx="1336431" cy="438443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24E437-EE87-F9B6-05D5-C874793BAFBF}"/>
              </a:ext>
            </a:extLst>
          </p:cNvPr>
          <p:cNvSpPr txBox="1"/>
          <p:nvPr/>
        </p:nvSpPr>
        <p:spPr>
          <a:xfrm rot="4189674">
            <a:off x="1197731" y="5600959"/>
            <a:ext cx="2093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Increasing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2841089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and Clip Art Image​ | Gallery Yopriceville - High-Quality Free Images and  Transparent PNG Clipart">
            <a:extLst>
              <a:ext uri="{FF2B5EF4-FFF2-40B4-BE49-F238E27FC236}">
                <a16:creationId xmlns:a16="http://schemas.microsoft.com/office/drawing/2014/main" id="{636129D5-831E-BCED-DF2E-F9EA7448E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16" y="2048493"/>
            <a:ext cx="776416" cy="53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37866-6A5C-B785-867F-447271F0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Bottom-Up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71FAE-825F-E581-E5D0-3F3933641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22" y="1091464"/>
            <a:ext cx="8093956" cy="447627"/>
          </a:xfrm>
        </p:spPr>
        <p:txBody>
          <a:bodyPr/>
          <a:lstStyle/>
          <a:p>
            <a:r>
              <a:rPr lang="en-US" dirty="0"/>
              <a:t>Adding explicitly some key human interfaces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47900-6D1D-9B4C-B156-55EF8A39312B}"/>
              </a:ext>
            </a:extLst>
          </p:cNvPr>
          <p:cNvSpPr/>
          <p:nvPr/>
        </p:nvSpPr>
        <p:spPr bwMode="auto">
          <a:xfrm>
            <a:off x="1400140" y="3632855"/>
            <a:ext cx="1870364" cy="109727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Arduino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Nano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50A535-497F-1458-4847-FD3CE5BC5CBD}"/>
              </a:ext>
            </a:extLst>
          </p:cNvPr>
          <p:cNvGrpSpPr/>
          <p:nvPr/>
        </p:nvGrpSpPr>
        <p:grpSpPr>
          <a:xfrm>
            <a:off x="632251" y="1749572"/>
            <a:ext cx="5276505" cy="1097280"/>
            <a:chOff x="2788921" y="5486400"/>
            <a:chExt cx="5276505" cy="10972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7F4DBC-7BAD-E9CE-0548-5E5E80E7919C}"/>
                </a:ext>
              </a:extLst>
            </p:cNvPr>
            <p:cNvSpPr/>
            <p:nvPr/>
          </p:nvSpPr>
          <p:spPr bwMode="auto">
            <a:xfrm>
              <a:off x="3561312" y="5486401"/>
              <a:ext cx="1870364" cy="109727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" charset="0"/>
                  <a:ea typeface="ＭＳ Ｐゴシック" pitchFamily="-1" charset="-128"/>
                  <a:cs typeface="ＭＳ Ｐゴシック" pitchFamily="-1" charset="-128"/>
                </a:rPr>
                <a:t>LM317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 err="1">
                  <a:latin typeface="Arial" pitchFamily="-1" charset="0"/>
                  <a:ea typeface="ＭＳ Ｐゴシック" pitchFamily="-1" charset="-128"/>
                  <a:cs typeface="ＭＳ Ｐゴシック" pitchFamily="-1" charset="-128"/>
                </a:rPr>
                <a:t>Vout</a:t>
              </a:r>
              <a:r>
                <a:rPr lang="en-US" sz="1800" dirty="0">
                  <a:latin typeface="Arial" pitchFamily="-1" charset="0"/>
                  <a:ea typeface="ＭＳ Ｐゴシック" pitchFamily="-1" charset="-128"/>
                  <a:cs typeface="ＭＳ Ｐゴシック" pitchFamily="-1" charset="-128"/>
                </a:rPr>
                <a:t> = 1.25(1+R2/R1)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BE7ED25-3035-0503-0480-34B037926E83}"/>
                </a:ext>
              </a:extLst>
            </p:cNvPr>
            <p:cNvCxnSpPr/>
            <p:nvPr/>
          </p:nvCxnSpPr>
          <p:spPr bwMode="auto">
            <a:xfrm>
              <a:off x="3170614" y="6043354"/>
              <a:ext cx="39069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C1BE11-C965-8568-A33B-865E674836C0}"/>
                </a:ext>
              </a:extLst>
            </p:cNvPr>
            <p:cNvCxnSpPr>
              <a:cxnSpLocks/>
              <a:endCxn id="12" idx="1"/>
            </p:cNvCxnSpPr>
            <p:nvPr/>
          </p:nvCxnSpPr>
          <p:spPr bwMode="auto">
            <a:xfrm>
              <a:off x="5431676" y="6035040"/>
              <a:ext cx="763386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7506A7-095E-19D1-A4D3-DD11B6A19758}"/>
                </a:ext>
              </a:extLst>
            </p:cNvPr>
            <p:cNvSpPr txBox="1"/>
            <p:nvPr/>
          </p:nvSpPr>
          <p:spPr>
            <a:xfrm>
              <a:off x="2788921" y="5865762"/>
              <a:ext cx="732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5120ECA-866E-12AD-5890-FCBAF9AEFD88}"/>
                </a:ext>
              </a:extLst>
            </p:cNvPr>
            <p:cNvSpPr/>
            <p:nvPr/>
          </p:nvSpPr>
          <p:spPr bwMode="auto">
            <a:xfrm>
              <a:off x="6195062" y="5486400"/>
              <a:ext cx="1870364" cy="109727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" charset="0"/>
                  <a:ea typeface="ＭＳ Ｐゴシック" pitchFamily="-1" charset="-128"/>
                  <a:cs typeface="ＭＳ Ｐゴシック" pitchFamily="-1" charset="-128"/>
                </a:rPr>
                <a:t>Circuit/device under test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>
                  <a:latin typeface="Arial" pitchFamily="-1" charset="0"/>
                  <a:ea typeface="ＭＳ Ｐゴシック" pitchFamily="-1" charset="-128"/>
                  <a:cs typeface="ＭＳ Ｐゴシック" pitchFamily="-1" charset="-128"/>
                </a:rPr>
                <a:t>(DUT)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C8F725-98C4-0D3A-F320-ED151A6AAAE0}"/>
                </a:ext>
              </a:extLst>
            </p:cNvPr>
            <p:cNvSpPr txBox="1"/>
            <p:nvPr/>
          </p:nvSpPr>
          <p:spPr>
            <a:xfrm>
              <a:off x="5462156" y="6053051"/>
              <a:ext cx="7329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Vout</a:t>
              </a:r>
              <a:endParaRPr lang="en-US" sz="1600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6643E06-FC56-EF20-870D-CC7B9D1694FD}"/>
              </a:ext>
            </a:extLst>
          </p:cNvPr>
          <p:cNvSpPr/>
          <p:nvPr/>
        </p:nvSpPr>
        <p:spPr bwMode="auto">
          <a:xfrm>
            <a:off x="5962728" y="3631746"/>
            <a:ext cx="1870364" cy="109727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MATLAB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(plot, …)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FE5E0F-6DF8-9A0E-15BA-1DF8222F87B2}"/>
              </a:ext>
            </a:extLst>
          </p:cNvPr>
          <p:cNvSpPr txBox="1"/>
          <p:nvPr/>
        </p:nvSpPr>
        <p:spPr>
          <a:xfrm>
            <a:off x="1149074" y="3293192"/>
            <a:ext cx="1336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analogRead</a:t>
            </a:r>
            <a:endParaRPr lang="en-US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D1AD5D-9758-2371-493C-105481F7F217}"/>
              </a:ext>
            </a:extLst>
          </p:cNvPr>
          <p:cNvSpPr/>
          <p:nvPr/>
        </p:nvSpPr>
        <p:spPr bwMode="auto">
          <a:xfrm>
            <a:off x="4135198" y="3812115"/>
            <a:ext cx="1060428" cy="73876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Serial Monitor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D7C08-06D7-7203-AB74-0428FB24E5DD}"/>
              </a:ext>
            </a:extLst>
          </p:cNvPr>
          <p:cNvSpPr txBox="1"/>
          <p:nvPr/>
        </p:nvSpPr>
        <p:spPr>
          <a:xfrm>
            <a:off x="5210192" y="3627534"/>
            <a:ext cx="758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Copy/paste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BB8B32C-4C91-60BD-54B2-AC6B97634501}"/>
              </a:ext>
            </a:extLst>
          </p:cNvPr>
          <p:cNvCxnSpPr>
            <a:cxnSpLocks/>
            <a:stCxn id="32" idx="3"/>
            <a:endCxn id="16" idx="1"/>
          </p:cNvCxnSpPr>
          <p:nvPr/>
        </p:nvCxnSpPr>
        <p:spPr bwMode="auto">
          <a:xfrm flipV="1">
            <a:off x="5195626" y="4180386"/>
            <a:ext cx="767102" cy="111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222A664-F465-57AC-9894-7B7691F77A20}"/>
              </a:ext>
            </a:extLst>
          </p:cNvPr>
          <p:cNvCxnSpPr>
            <a:cxnSpLocks/>
            <a:stCxn id="12" idx="2"/>
            <a:endCxn id="11" idx="1"/>
          </p:cNvCxnSpPr>
          <p:nvPr/>
        </p:nvCxnSpPr>
        <p:spPr bwMode="auto">
          <a:xfrm rot="5400000">
            <a:off x="2519535" y="1727456"/>
            <a:ext cx="1334644" cy="3573434"/>
          </a:xfrm>
          <a:prstGeom prst="bentConnector4">
            <a:avLst>
              <a:gd name="adj1" fmla="val 29446"/>
              <a:gd name="adj2" fmla="val 106397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Can 44">
            <a:extLst>
              <a:ext uri="{FF2B5EF4-FFF2-40B4-BE49-F238E27FC236}">
                <a16:creationId xmlns:a16="http://schemas.microsoft.com/office/drawing/2014/main" id="{442FC364-742B-F21F-4377-23E753677ECD}"/>
              </a:ext>
            </a:extLst>
          </p:cNvPr>
          <p:cNvSpPr/>
          <p:nvPr/>
        </p:nvSpPr>
        <p:spPr bwMode="auto">
          <a:xfrm>
            <a:off x="7026196" y="5677645"/>
            <a:ext cx="888862" cy="846527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Lab Report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2B4E966-4C71-E250-B487-E27737E26982}"/>
              </a:ext>
            </a:extLst>
          </p:cNvPr>
          <p:cNvCxnSpPr>
            <a:cxnSpLocks/>
            <a:stCxn id="11" idx="3"/>
            <a:endCxn id="32" idx="1"/>
          </p:cNvCxnSpPr>
          <p:nvPr/>
        </p:nvCxnSpPr>
        <p:spPr bwMode="auto">
          <a:xfrm>
            <a:off x="3270504" y="4181495"/>
            <a:ext cx="864694" cy="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7911DF5-96C0-96B3-E87B-BAA5BE0B534B}"/>
              </a:ext>
            </a:extLst>
          </p:cNvPr>
          <p:cNvSpPr/>
          <p:nvPr/>
        </p:nvSpPr>
        <p:spPr bwMode="auto">
          <a:xfrm>
            <a:off x="4364531" y="5552777"/>
            <a:ext cx="1870364" cy="109727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Word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86A06495-2661-3D1A-FEAB-F9CD5E204FE6}"/>
              </a:ext>
            </a:extLst>
          </p:cNvPr>
          <p:cNvCxnSpPr>
            <a:cxnSpLocks/>
            <a:stCxn id="16" idx="2"/>
            <a:endCxn id="46" idx="0"/>
          </p:cNvCxnSpPr>
          <p:nvPr/>
        </p:nvCxnSpPr>
        <p:spPr bwMode="auto">
          <a:xfrm rot="5400000">
            <a:off x="5686936" y="4341803"/>
            <a:ext cx="823752" cy="159819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0074E63-CE07-758E-98C4-BB1917EDDAA6}"/>
              </a:ext>
            </a:extLst>
          </p:cNvPr>
          <p:cNvSpPr txBox="1"/>
          <p:nvPr/>
        </p:nvSpPr>
        <p:spPr>
          <a:xfrm>
            <a:off x="6891622" y="4710656"/>
            <a:ext cx="758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Copy/paste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5A9028A4-F4D6-7BE7-C0D4-C39877AEF32F}"/>
              </a:ext>
            </a:extLst>
          </p:cNvPr>
          <p:cNvCxnSpPr>
            <a:cxnSpLocks/>
          </p:cNvCxnSpPr>
          <p:nvPr/>
        </p:nvCxnSpPr>
        <p:spPr bwMode="auto">
          <a:xfrm flipV="1">
            <a:off x="6234895" y="6100909"/>
            <a:ext cx="767102" cy="111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4551CAD-7AF1-51CA-5B3A-333E0520517C}"/>
              </a:ext>
            </a:extLst>
          </p:cNvPr>
          <p:cNvSpPr txBox="1"/>
          <p:nvPr/>
        </p:nvSpPr>
        <p:spPr>
          <a:xfrm>
            <a:off x="3200017" y="3872826"/>
            <a:ext cx="758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pic>
        <p:nvPicPr>
          <p:cNvPr id="68" name="Picture 4" descr="Hand Clip Art Image​ | Gallery Yopriceville - High-Quality Free Images and  Transparent PNG Clipart">
            <a:extLst>
              <a:ext uri="{FF2B5EF4-FFF2-40B4-BE49-F238E27FC236}">
                <a16:creationId xmlns:a16="http://schemas.microsoft.com/office/drawing/2014/main" id="{EFFDF49F-A388-C71D-AAC7-3CE999532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59" y="4847622"/>
            <a:ext cx="776416" cy="53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AF1DD506-13A6-32C7-16B6-5721FBE97FFD}"/>
              </a:ext>
            </a:extLst>
          </p:cNvPr>
          <p:cNvCxnSpPr>
            <a:endCxn id="11" idx="2"/>
          </p:cNvCxnSpPr>
          <p:nvPr/>
        </p:nvCxnSpPr>
        <p:spPr bwMode="auto">
          <a:xfrm flipV="1">
            <a:off x="1493553" y="4730134"/>
            <a:ext cx="841769" cy="336136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AC11932-1872-C377-542E-10400E60DD8D}"/>
              </a:ext>
            </a:extLst>
          </p:cNvPr>
          <p:cNvSpPr txBox="1"/>
          <p:nvPr/>
        </p:nvSpPr>
        <p:spPr>
          <a:xfrm>
            <a:off x="2285617" y="4721323"/>
            <a:ext cx="1311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digitalRead</a:t>
            </a:r>
            <a:r>
              <a:rPr lang="en-US" sz="1600" dirty="0"/>
              <a:t> (trigger)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3FDEE0C-0F50-97AF-0D0A-A2E00BEC7388}"/>
              </a:ext>
            </a:extLst>
          </p:cNvPr>
          <p:cNvCxnSpPr>
            <a:cxnSpLocks/>
          </p:cNvCxnSpPr>
          <p:nvPr/>
        </p:nvCxnSpPr>
        <p:spPr bwMode="auto">
          <a:xfrm flipV="1">
            <a:off x="2757490" y="5959533"/>
            <a:ext cx="1631479" cy="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A93C121-91E6-FD7A-0B59-7EE8E8E5ED6E}"/>
              </a:ext>
            </a:extLst>
          </p:cNvPr>
          <p:cNvSpPr txBox="1"/>
          <p:nvPr/>
        </p:nvSpPr>
        <p:spPr>
          <a:xfrm>
            <a:off x="2850023" y="5418536"/>
            <a:ext cx="16438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Context, analysis, generalization, …</a:t>
            </a:r>
          </a:p>
        </p:txBody>
      </p:sp>
      <p:pic>
        <p:nvPicPr>
          <p:cNvPr id="16388" name="Picture 4" descr="Vector Human Brain Gear, Gear, Blue, Human Brain PNG Transparent Clipart  Image and PSD File for Free Download | Clip art, Human brain, Brain vector">
            <a:extLst>
              <a:ext uri="{FF2B5EF4-FFF2-40B4-BE49-F238E27FC236}">
                <a16:creationId xmlns:a16="http://schemas.microsoft.com/office/drawing/2014/main" id="{5C53DA03-56B8-9C01-4D13-189E1FE9C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01257" y="5486762"/>
            <a:ext cx="856734" cy="100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734467D-327D-EF98-EBEC-1B44F1B74F6E}"/>
              </a:ext>
            </a:extLst>
          </p:cNvPr>
          <p:cNvCxnSpPr>
            <a:cxnSpLocks/>
          </p:cNvCxnSpPr>
          <p:nvPr/>
        </p:nvCxnSpPr>
        <p:spPr bwMode="auto">
          <a:xfrm flipV="1">
            <a:off x="3890075" y="4641742"/>
            <a:ext cx="2072653" cy="1317791"/>
          </a:xfrm>
          <a:prstGeom prst="bentConnector3">
            <a:avLst>
              <a:gd name="adj1" fmla="val 9248"/>
            </a:avLst>
          </a:prstGeom>
          <a:solidFill>
            <a:schemeClr val="accent1"/>
          </a:solidFill>
          <a:ln w="222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19027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7866-6A5C-B785-867F-447271F0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Rearranged Top-Down 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7F4DBC-7BAD-E9CE-0548-5E5E80E7919C}"/>
              </a:ext>
            </a:extLst>
          </p:cNvPr>
          <p:cNvSpPr/>
          <p:nvPr/>
        </p:nvSpPr>
        <p:spPr bwMode="auto">
          <a:xfrm>
            <a:off x="3762894" y="5395105"/>
            <a:ext cx="1870364" cy="109727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LM317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err="1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Vout</a:t>
            </a:r>
            <a:r>
              <a:rPr lang="en-US" sz="1800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= 1.25(1+R2/R1)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E7ED25-3035-0503-0480-34B037926E83}"/>
              </a:ext>
            </a:extLst>
          </p:cNvPr>
          <p:cNvCxnSpPr/>
          <p:nvPr/>
        </p:nvCxnSpPr>
        <p:spPr bwMode="auto">
          <a:xfrm>
            <a:off x="3372196" y="5952058"/>
            <a:ext cx="39069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C1BE11-C965-8568-A33B-865E674836C0}"/>
              </a:ext>
            </a:extLst>
          </p:cNvPr>
          <p:cNvCxnSpPr>
            <a:cxnSpLocks/>
            <a:endCxn id="12" idx="1"/>
          </p:cNvCxnSpPr>
          <p:nvPr/>
        </p:nvCxnSpPr>
        <p:spPr bwMode="auto">
          <a:xfrm>
            <a:off x="5633258" y="5943744"/>
            <a:ext cx="763386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7506A7-095E-19D1-A4D3-DD11B6A19758}"/>
              </a:ext>
            </a:extLst>
          </p:cNvPr>
          <p:cNvSpPr txBox="1"/>
          <p:nvPr/>
        </p:nvSpPr>
        <p:spPr>
          <a:xfrm>
            <a:off x="2999508" y="5757841"/>
            <a:ext cx="732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47900-6D1D-9B4C-B156-55EF8A39312B}"/>
              </a:ext>
            </a:extLst>
          </p:cNvPr>
          <p:cNvSpPr/>
          <p:nvPr/>
        </p:nvSpPr>
        <p:spPr bwMode="auto">
          <a:xfrm>
            <a:off x="4951614" y="2917219"/>
            <a:ext cx="1870364" cy="109727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Arduino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Nano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120ECA-866E-12AD-5890-FCBAF9AEFD88}"/>
              </a:ext>
            </a:extLst>
          </p:cNvPr>
          <p:cNvSpPr/>
          <p:nvPr/>
        </p:nvSpPr>
        <p:spPr bwMode="auto">
          <a:xfrm>
            <a:off x="6396644" y="5395104"/>
            <a:ext cx="1870364" cy="109727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Circuit &amp; DUT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8F725-98C4-0D3A-F320-ED151A6AAAE0}"/>
              </a:ext>
            </a:extLst>
          </p:cNvPr>
          <p:cNvSpPr txBox="1"/>
          <p:nvPr/>
        </p:nvSpPr>
        <p:spPr>
          <a:xfrm>
            <a:off x="5663738" y="5961755"/>
            <a:ext cx="732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Vout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643E06-FC56-EF20-870D-CC7B9D1694FD}"/>
              </a:ext>
            </a:extLst>
          </p:cNvPr>
          <p:cNvSpPr/>
          <p:nvPr/>
        </p:nvSpPr>
        <p:spPr bwMode="auto">
          <a:xfrm>
            <a:off x="762000" y="2917220"/>
            <a:ext cx="1870364" cy="109727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MATLAB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(plot, .mlx, …)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94444A-A9F8-EC4C-3466-33579E1D0D40}"/>
              </a:ext>
            </a:extLst>
          </p:cNvPr>
          <p:cNvSpPr txBox="1"/>
          <p:nvPr/>
        </p:nvSpPr>
        <p:spPr>
          <a:xfrm>
            <a:off x="2565169" y="3487649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Serialport</a:t>
            </a:r>
            <a:endParaRPr lang="en-US" sz="16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BD59F3-A3A1-9E89-7BAD-E8B311EF153D}"/>
              </a:ext>
            </a:extLst>
          </p:cNvPr>
          <p:cNvCxnSpPr>
            <a:endCxn id="11" idx="1"/>
          </p:cNvCxnSpPr>
          <p:nvPr/>
        </p:nvCxnSpPr>
        <p:spPr bwMode="auto">
          <a:xfrm>
            <a:off x="2632364" y="3465858"/>
            <a:ext cx="2319250" cy="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B5DF53-28AA-4A13-FFF5-3A194E304338}"/>
              </a:ext>
            </a:extLst>
          </p:cNvPr>
          <p:cNvSpPr txBox="1"/>
          <p:nvPr/>
        </p:nvSpPr>
        <p:spPr>
          <a:xfrm>
            <a:off x="4310842" y="3487649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43C467D-FD8C-2FB2-EBDF-956BDEF5A6BA}"/>
              </a:ext>
            </a:extLst>
          </p:cNvPr>
          <p:cNvCxnSpPr>
            <a:cxnSpLocks/>
            <a:stCxn id="12" idx="0"/>
            <a:endCxn id="11" idx="3"/>
          </p:cNvCxnSpPr>
          <p:nvPr/>
        </p:nvCxnSpPr>
        <p:spPr bwMode="auto">
          <a:xfrm rot="16200000" flipV="1">
            <a:off x="6112280" y="4175558"/>
            <a:ext cx="1929245" cy="509848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FE5E0F-6DF8-9A0E-15BA-1DF8222F87B2}"/>
              </a:ext>
            </a:extLst>
          </p:cNvPr>
          <p:cNvSpPr txBox="1"/>
          <p:nvPr/>
        </p:nvSpPr>
        <p:spPr>
          <a:xfrm>
            <a:off x="6804659" y="3163453"/>
            <a:ext cx="1336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analogRead</a:t>
            </a:r>
            <a:endParaRPr lang="en-US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D1AD5D-9758-2371-493C-105481F7F217}"/>
              </a:ext>
            </a:extLst>
          </p:cNvPr>
          <p:cNvSpPr/>
          <p:nvPr/>
        </p:nvSpPr>
        <p:spPr bwMode="auto">
          <a:xfrm>
            <a:off x="4898822" y="4295999"/>
            <a:ext cx="1444336" cy="738762"/>
          </a:xfrm>
          <a:prstGeom prst="rect">
            <a:avLst/>
          </a:prstGeom>
          <a:solidFill>
            <a:schemeClr val="accent1">
              <a:alpha val="52000"/>
            </a:schemeClr>
          </a:solidFill>
          <a:ln w="9525" cap="flat" cmpd="sng" algn="ctr">
            <a:solidFill>
              <a:schemeClr val="tx1">
                <a:alpha val="29014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Serial Monitor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4BB79C9-62B1-15F4-C28E-0906082819B0}"/>
              </a:ext>
            </a:extLst>
          </p:cNvPr>
          <p:cNvCxnSpPr>
            <a:cxnSpLocks/>
          </p:cNvCxnSpPr>
          <p:nvPr/>
        </p:nvCxnSpPr>
        <p:spPr bwMode="auto">
          <a:xfrm flipV="1">
            <a:off x="5677408" y="3994496"/>
            <a:ext cx="0" cy="3278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9D7E1B-1518-46E6-D335-5DA6DBC6130D}"/>
              </a:ext>
            </a:extLst>
          </p:cNvPr>
          <p:cNvCxnSpPr>
            <a:cxnSpLocks/>
            <a:endCxn id="16" idx="2"/>
          </p:cNvCxnSpPr>
          <p:nvPr/>
        </p:nvCxnSpPr>
        <p:spPr bwMode="auto">
          <a:xfrm rot="10800000">
            <a:off x="1697182" y="4014499"/>
            <a:ext cx="3201642" cy="620740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/>
            <a:tailEnd type="stealth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9DD3B6E-64EE-9C1E-3DF4-968590CB9AA8}"/>
              </a:ext>
            </a:extLst>
          </p:cNvPr>
          <p:cNvSpPr txBox="1"/>
          <p:nvPr/>
        </p:nvSpPr>
        <p:spPr>
          <a:xfrm>
            <a:off x="2575834" y="4322346"/>
            <a:ext cx="1444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Copy/paste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1BD6A94C-278A-4861-BF83-01C126D4E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21" y="1091464"/>
            <a:ext cx="8546151" cy="447627"/>
          </a:xfrm>
        </p:spPr>
        <p:txBody>
          <a:bodyPr/>
          <a:lstStyle/>
          <a:p>
            <a:r>
              <a:rPr lang="en-US" dirty="0"/>
              <a:t>(Hands and brain are </a:t>
            </a:r>
            <a:r>
              <a:rPr lang="en-US" u="sng" dirty="0"/>
              <a:t>implicit)</a:t>
            </a:r>
            <a:endParaRPr lang="en-US" dirty="0"/>
          </a:p>
          <a:p>
            <a:pPr lvl="4"/>
            <a:r>
              <a:rPr lang="en-US" dirty="0"/>
              <a:t>The direct Arduino/</a:t>
            </a:r>
            <a:r>
              <a:rPr lang="en-US" dirty="0" err="1"/>
              <a:t>Matlab</a:t>
            </a:r>
            <a:r>
              <a:rPr lang="en-US" dirty="0"/>
              <a:t> interface </a:t>
            </a:r>
            <a:r>
              <a:rPr lang="en-US" i="1" dirty="0"/>
              <a:t>appears </a:t>
            </a:r>
            <a:r>
              <a:rPr lang="en-US" dirty="0"/>
              <a:t>simpler …</a:t>
            </a:r>
          </a:p>
          <a:p>
            <a:pPr lvl="5"/>
            <a:r>
              <a:rPr lang="en-US" dirty="0"/>
              <a:t>Conceptually, and/or practically?</a:t>
            </a:r>
          </a:p>
        </p:txBody>
      </p:sp>
      <p:sp>
        <p:nvSpPr>
          <p:cNvPr id="47" name="Can 46">
            <a:extLst>
              <a:ext uri="{FF2B5EF4-FFF2-40B4-BE49-F238E27FC236}">
                <a16:creationId xmlns:a16="http://schemas.microsoft.com/office/drawing/2014/main" id="{4F3462F3-2BC0-B9CD-15F4-6CD0217305BD}"/>
              </a:ext>
            </a:extLst>
          </p:cNvPr>
          <p:cNvSpPr/>
          <p:nvPr/>
        </p:nvSpPr>
        <p:spPr bwMode="auto">
          <a:xfrm>
            <a:off x="1247932" y="1707828"/>
            <a:ext cx="888862" cy="846527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Lab Report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EC8CE5D-DDD1-64E8-A6D7-99C1EE664BF5}"/>
              </a:ext>
            </a:extLst>
          </p:cNvPr>
          <p:cNvCxnSpPr>
            <a:cxnSpLocks/>
          </p:cNvCxnSpPr>
          <p:nvPr/>
        </p:nvCxnSpPr>
        <p:spPr bwMode="auto">
          <a:xfrm flipV="1">
            <a:off x="1692363" y="2559646"/>
            <a:ext cx="0" cy="35757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6674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7866-6A5C-B785-867F-447271F0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LM317 Automation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7F4DBC-7BAD-E9CE-0548-5E5E80E7919C}"/>
              </a:ext>
            </a:extLst>
          </p:cNvPr>
          <p:cNvSpPr/>
          <p:nvPr/>
        </p:nvSpPr>
        <p:spPr bwMode="auto">
          <a:xfrm>
            <a:off x="3762894" y="5395105"/>
            <a:ext cx="1870364" cy="109727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LM317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err="1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Vout</a:t>
            </a:r>
            <a:r>
              <a:rPr lang="en-US" sz="1800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= 1.25(1+R2/R1)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E7ED25-3035-0503-0480-34B037926E83}"/>
              </a:ext>
            </a:extLst>
          </p:cNvPr>
          <p:cNvCxnSpPr/>
          <p:nvPr/>
        </p:nvCxnSpPr>
        <p:spPr bwMode="auto">
          <a:xfrm>
            <a:off x="3372196" y="5952058"/>
            <a:ext cx="39069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C1BE11-C965-8568-A33B-865E674836C0}"/>
              </a:ext>
            </a:extLst>
          </p:cNvPr>
          <p:cNvCxnSpPr>
            <a:cxnSpLocks/>
            <a:endCxn id="12" idx="1"/>
          </p:cNvCxnSpPr>
          <p:nvPr/>
        </p:nvCxnSpPr>
        <p:spPr bwMode="auto">
          <a:xfrm>
            <a:off x="5633258" y="5943744"/>
            <a:ext cx="763386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7506A7-095E-19D1-A4D3-DD11B6A19758}"/>
              </a:ext>
            </a:extLst>
          </p:cNvPr>
          <p:cNvSpPr txBox="1"/>
          <p:nvPr/>
        </p:nvSpPr>
        <p:spPr>
          <a:xfrm>
            <a:off x="2999508" y="5757841"/>
            <a:ext cx="732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A47900-6D1D-9B4C-B156-55EF8A39312B}"/>
              </a:ext>
            </a:extLst>
          </p:cNvPr>
          <p:cNvSpPr/>
          <p:nvPr/>
        </p:nvSpPr>
        <p:spPr bwMode="auto">
          <a:xfrm>
            <a:off x="4951614" y="2917219"/>
            <a:ext cx="1870364" cy="109727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Arduino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Nano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120ECA-866E-12AD-5890-FCBAF9AEFD88}"/>
              </a:ext>
            </a:extLst>
          </p:cNvPr>
          <p:cNvSpPr/>
          <p:nvPr/>
        </p:nvSpPr>
        <p:spPr bwMode="auto">
          <a:xfrm>
            <a:off x="6396644" y="5395104"/>
            <a:ext cx="1870364" cy="109727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Circuit &amp; </a:t>
            </a:r>
            <a:r>
              <a:rPr lang="en-US" sz="2000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DUT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8F725-98C4-0D3A-F320-ED151A6AAAE0}"/>
              </a:ext>
            </a:extLst>
          </p:cNvPr>
          <p:cNvSpPr txBox="1"/>
          <p:nvPr/>
        </p:nvSpPr>
        <p:spPr>
          <a:xfrm>
            <a:off x="5663738" y="5961755"/>
            <a:ext cx="732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Vout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643E06-FC56-EF20-870D-CC7B9D1694FD}"/>
              </a:ext>
            </a:extLst>
          </p:cNvPr>
          <p:cNvSpPr/>
          <p:nvPr/>
        </p:nvSpPr>
        <p:spPr bwMode="auto">
          <a:xfrm>
            <a:off x="762000" y="2917220"/>
            <a:ext cx="1870364" cy="109727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MATLAB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(plot, .mlx, …)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94444A-A9F8-EC4C-3466-33579E1D0D40}"/>
              </a:ext>
            </a:extLst>
          </p:cNvPr>
          <p:cNvSpPr txBox="1"/>
          <p:nvPr/>
        </p:nvSpPr>
        <p:spPr>
          <a:xfrm>
            <a:off x="2565169" y="3487649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Serialport</a:t>
            </a:r>
            <a:endParaRPr lang="en-US" sz="16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BD59F3-A3A1-9E89-7BAD-E8B311EF153D}"/>
              </a:ext>
            </a:extLst>
          </p:cNvPr>
          <p:cNvCxnSpPr>
            <a:endCxn id="11" idx="1"/>
          </p:cNvCxnSpPr>
          <p:nvPr/>
        </p:nvCxnSpPr>
        <p:spPr bwMode="auto">
          <a:xfrm>
            <a:off x="2632364" y="3465858"/>
            <a:ext cx="2319250" cy="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B5DF53-28AA-4A13-FFF5-3A194E304338}"/>
              </a:ext>
            </a:extLst>
          </p:cNvPr>
          <p:cNvSpPr txBox="1"/>
          <p:nvPr/>
        </p:nvSpPr>
        <p:spPr>
          <a:xfrm>
            <a:off x="4310842" y="3487649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Serial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43C467D-FD8C-2FB2-EBDF-956BDEF5A6BA}"/>
              </a:ext>
            </a:extLst>
          </p:cNvPr>
          <p:cNvCxnSpPr>
            <a:cxnSpLocks/>
            <a:stCxn id="12" idx="0"/>
            <a:endCxn id="11" idx="3"/>
          </p:cNvCxnSpPr>
          <p:nvPr/>
        </p:nvCxnSpPr>
        <p:spPr bwMode="auto">
          <a:xfrm rot="16200000" flipV="1">
            <a:off x="6112280" y="4175558"/>
            <a:ext cx="1929245" cy="509848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FE5E0F-6DF8-9A0E-15BA-1DF8222F87B2}"/>
              </a:ext>
            </a:extLst>
          </p:cNvPr>
          <p:cNvSpPr txBox="1"/>
          <p:nvPr/>
        </p:nvSpPr>
        <p:spPr>
          <a:xfrm>
            <a:off x="6804659" y="3163453"/>
            <a:ext cx="1336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analogRead</a:t>
            </a:r>
            <a:endParaRPr lang="en-US" sz="1600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1BD6A94C-278A-4861-BF83-01C126D4E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21" y="1091464"/>
            <a:ext cx="8756544" cy="447627"/>
          </a:xfrm>
        </p:spPr>
        <p:txBody>
          <a:bodyPr/>
          <a:lstStyle/>
          <a:p>
            <a:pPr marL="11430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Our goal now is to add LM317 control</a:t>
            </a:r>
          </a:p>
          <a:p>
            <a:pPr lvl="4"/>
            <a:r>
              <a:rPr lang="en-US" sz="1800" dirty="0"/>
              <a:t>E.g., hardware, software, data interfaces and </a:t>
            </a:r>
            <a:r>
              <a:rPr lang="en-US" sz="1800" i="1" dirty="0"/>
              <a:t>their</a:t>
            </a:r>
            <a:r>
              <a:rPr lang="en-US" sz="1800" dirty="0"/>
              <a:t> details</a:t>
            </a:r>
          </a:p>
        </p:txBody>
      </p:sp>
      <p:sp>
        <p:nvSpPr>
          <p:cNvPr id="47" name="Can 46">
            <a:extLst>
              <a:ext uri="{FF2B5EF4-FFF2-40B4-BE49-F238E27FC236}">
                <a16:creationId xmlns:a16="http://schemas.microsoft.com/office/drawing/2014/main" id="{4F3462F3-2BC0-B9CD-15F4-6CD0217305BD}"/>
              </a:ext>
            </a:extLst>
          </p:cNvPr>
          <p:cNvSpPr/>
          <p:nvPr/>
        </p:nvSpPr>
        <p:spPr bwMode="auto">
          <a:xfrm>
            <a:off x="1247932" y="1707828"/>
            <a:ext cx="888862" cy="846527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Lab Report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EC8CE5D-DDD1-64E8-A6D7-99C1EE664BF5}"/>
              </a:ext>
            </a:extLst>
          </p:cNvPr>
          <p:cNvCxnSpPr>
            <a:cxnSpLocks/>
          </p:cNvCxnSpPr>
          <p:nvPr/>
        </p:nvCxnSpPr>
        <p:spPr bwMode="auto">
          <a:xfrm flipV="1">
            <a:off x="1692363" y="2559646"/>
            <a:ext cx="0" cy="35757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DFDFA0B-06AD-632B-F7F9-7EB845237A9B}"/>
              </a:ext>
            </a:extLst>
          </p:cNvPr>
          <p:cNvSpPr/>
          <p:nvPr/>
        </p:nvSpPr>
        <p:spPr bwMode="auto">
          <a:xfrm>
            <a:off x="4572000" y="4309072"/>
            <a:ext cx="1314471" cy="79145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FF0000"/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Control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2FF10B6-74EB-3DCD-C550-1ADBCF6DF6BE}"/>
              </a:ext>
            </a:extLst>
          </p:cNvPr>
          <p:cNvCxnSpPr>
            <a:stCxn id="11" idx="2"/>
            <a:endCxn id="3" idx="0"/>
          </p:cNvCxnSpPr>
          <p:nvPr/>
        </p:nvCxnSpPr>
        <p:spPr bwMode="auto">
          <a:xfrm rot="5400000">
            <a:off x="5410729" y="3833005"/>
            <a:ext cx="294574" cy="657560"/>
          </a:xfrm>
          <a:prstGeom prst="bentConnector3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4CC2099-B22C-E9AB-5C91-EACEBA179A96}"/>
              </a:ext>
            </a:extLst>
          </p:cNvPr>
          <p:cNvCxnSpPr/>
          <p:nvPr/>
        </p:nvCxnSpPr>
        <p:spPr bwMode="auto">
          <a:xfrm rot="5400000">
            <a:off x="4696955" y="4916559"/>
            <a:ext cx="294574" cy="657560"/>
          </a:xfrm>
          <a:prstGeom prst="bentConnector3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01CDE4-7339-B187-A471-2E4EB512A84D}"/>
              </a:ext>
            </a:extLst>
          </p:cNvPr>
          <p:cNvSpPr txBox="1"/>
          <p:nvPr/>
        </p:nvSpPr>
        <p:spPr>
          <a:xfrm>
            <a:off x="491628" y="4291770"/>
            <a:ext cx="240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From the top view, can you envision another possible way to do this?</a:t>
            </a:r>
          </a:p>
        </p:txBody>
      </p:sp>
    </p:spTree>
    <p:extLst>
      <p:ext uri="{BB962C8B-B14F-4D97-AF65-F5344CB8AC3E}">
        <p14:creationId xmlns:p14="http://schemas.microsoft.com/office/powerpoint/2010/main" val="28948105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" charset="0"/>
            <a:ea typeface="ＭＳ Ｐゴシック" pitchFamily="-1" charset="-128"/>
            <a:cs typeface="ＭＳ Ｐゴシック" pitchFamily="-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" charset="0"/>
            <a:ea typeface="ＭＳ Ｐゴシック" pitchFamily="-1" charset="-128"/>
            <a:cs typeface="ＭＳ Ｐゴシック" pitchFamily="-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39060</TotalTime>
  <Words>2459</Words>
  <Application>Microsoft Macintosh PowerPoint</Application>
  <PresentationFormat>On-screen Show (4:3)</PresentationFormat>
  <Paragraphs>299</Paragraphs>
  <Slides>28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Cambria Math</vt:lpstr>
      <vt:lpstr>Courier New</vt:lpstr>
      <vt:lpstr>Symbol</vt:lpstr>
      <vt:lpstr>Times New Roman</vt:lpstr>
      <vt:lpstr>Wingdings</vt:lpstr>
      <vt:lpstr>Blank Presentation</vt:lpstr>
      <vt:lpstr>Equation</vt:lpstr>
      <vt:lpstr>LM317 Automation #1</vt:lpstr>
      <vt:lpstr>PowerPoint Presentation</vt:lpstr>
      <vt:lpstr>Textbook …</vt:lpstr>
      <vt:lpstr>What next?</vt:lpstr>
      <vt:lpstr>Automating the LM317</vt:lpstr>
      <vt:lpstr>Existing Bottom-Up view</vt:lpstr>
      <vt:lpstr>Existing Bottom-Up view</vt:lpstr>
      <vt:lpstr>Rearranged Top-Down View</vt:lpstr>
      <vt:lpstr>LM317 Automation</vt:lpstr>
      <vt:lpstr>LM317 Control</vt:lpstr>
      <vt:lpstr>LM317 Control</vt:lpstr>
      <vt:lpstr>Explore analogWrite();</vt:lpstr>
      <vt:lpstr>Reflection </vt:lpstr>
      <vt:lpstr>PowerPoint Presentation</vt:lpstr>
      <vt:lpstr>Today’s Goals</vt:lpstr>
      <vt:lpstr>Capacitors in Detail</vt:lpstr>
      <vt:lpstr>What’s the current?  </vt:lpstr>
      <vt:lpstr>Algebra  ODEs  Complex Algebra</vt:lpstr>
      <vt:lpstr>Algebra  ODEs  Complex Algebra</vt:lpstr>
      <vt:lpstr>Algebra  ODEs  Complex Algebra</vt:lpstr>
      <vt:lpstr>Why … (mathematical aside)</vt:lpstr>
      <vt:lpstr>Phasors ≠ phasers  </vt:lpstr>
      <vt:lpstr>Another mathematical aside</vt:lpstr>
      <vt:lpstr>Sum of 2 vectors</vt:lpstr>
      <vt:lpstr>Sum of 2 vectors</vt:lpstr>
      <vt:lpstr>Algebraic notation for vectors</vt:lpstr>
      <vt:lpstr>Why complex numbers?</vt:lpstr>
      <vt:lpstr>Summary (KEY SLIDE!!)</vt:lpstr>
    </vt:vector>
  </TitlesOfParts>
  <Company>brian rasnow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 DC Circuits</dc:title>
  <dc:creator>brian rasnow</dc:creator>
  <cp:lastModifiedBy>Rasnow, Brian K.</cp:lastModifiedBy>
  <cp:revision>233</cp:revision>
  <cp:lastPrinted>2019-10-07T20:55:29Z</cp:lastPrinted>
  <dcterms:created xsi:type="dcterms:W3CDTF">2012-02-03T03:15:58Z</dcterms:created>
  <dcterms:modified xsi:type="dcterms:W3CDTF">2023-03-28T14:29:15Z</dcterms:modified>
</cp:coreProperties>
</file>